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8.xml" ContentType="application/vnd.openxmlformats-officedocument.presentationml.notesSlide+xml"/>
  <Override PartName="/ppt/tags/tag18.xml" ContentType="application/vnd.openxmlformats-officedocument.presentationml.tags+xml"/>
  <Override PartName="/ppt/notesSlides/notesSlide39.xml" ContentType="application/vnd.openxmlformats-officedocument.presentationml.notesSlide+xml"/>
  <Override PartName="/ppt/tags/tag1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2.xml" ContentType="application/vnd.openxmlformats-officedocument.presentationml.notesSlide+xml"/>
  <Override PartName="/ppt/tags/tag2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0"/>
  </p:notesMasterIdLst>
  <p:handoutMasterIdLst>
    <p:handoutMasterId r:id="rId61"/>
  </p:handoutMasterIdLst>
  <p:sldIdLst>
    <p:sldId id="409" r:id="rId2"/>
    <p:sldId id="593" r:id="rId3"/>
    <p:sldId id="594" r:id="rId4"/>
    <p:sldId id="627" r:id="rId5"/>
    <p:sldId id="595" r:id="rId6"/>
    <p:sldId id="596" r:id="rId7"/>
    <p:sldId id="613" r:id="rId8"/>
    <p:sldId id="369" r:id="rId9"/>
    <p:sldId id="615" r:id="rId10"/>
    <p:sldId id="616" r:id="rId11"/>
    <p:sldId id="617" r:id="rId12"/>
    <p:sldId id="618" r:id="rId13"/>
    <p:sldId id="619" r:id="rId14"/>
    <p:sldId id="620" r:id="rId15"/>
    <p:sldId id="621" r:id="rId16"/>
    <p:sldId id="622" r:id="rId17"/>
    <p:sldId id="623" r:id="rId18"/>
    <p:sldId id="624" r:id="rId19"/>
    <p:sldId id="625" r:id="rId20"/>
    <p:sldId id="598" r:id="rId21"/>
    <p:sldId id="350" r:id="rId22"/>
    <p:sldId id="450" r:id="rId23"/>
    <p:sldId id="600" r:id="rId24"/>
    <p:sldId id="455" r:id="rId25"/>
    <p:sldId id="454" r:id="rId26"/>
    <p:sldId id="601" r:id="rId27"/>
    <p:sldId id="602" r:id="rId28"/>
    <p:sldId id="603" r:id="rId29"/>
    <p:sldId id="604" r:id="rId30"/>
    <p:sldId id="605" r:id="rId31"/>
    <p:sldId id="361" r:id="rId32"/>
    <p:sldId id="362" r:id="rId33"/>
    <p:sldId id="342" r:id="rId34"/>
    <p:sldId id="453" r:id="rId35"/>
    <p:sldId id="456" r:id="rId36"/>
    <p:sldId id="457" r:id="rId37"/>
    <p:sldId id="458" r:id="rId38"/>
    <p:sldId id="459" r:id="rId39"/>
    <p:sldId id="302" r:id="rId40"/>
    <p:sldId id="606" r:id="rId41"/>
    <p:sldId id="367" r:id="rId42"/>
    <p:sldId id="607" r:id="rId43"/>
    <p:sldId id="608" r:id="rId44"/>
    <p:sldId id="609" r:id="rId45"/>
    <p:sldId id="300" r:id="rId46"/>
    <p:sldId id="610" r:id="rId47"/>
    <p:sldId id="611" r:id="rId48"/>
    <p:sldId id="363" r:id="rId49"/>
    <p:sldId id="612" r:id="rId50"/>
    <p:sldId id="277" r:id="rId51"/>
    <p:sldId id="379" r:id="rId52"/>
    <p:sldId id="380" r:id="rId53"/>
    <p:sldId id="384" r:id="rId54"/>
    <p:sldId id="385" r:id="rId55"/>
    <p:sldId id="383" r:id="rId56"/>
    <p:sldId id="382" r:id="rId57"/>
    <p:sldId id="592" r:id="rId58"/>
    <p:sldId id="301" r:id="rId59"/>
  </p:sldIdLst>
  <p:sldSz cx="9144000" cy="6858000" type="screen4x3"/>
  <p:notesSz cx="6400800" cy="8686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E0C"/>
    <a:srgbClr val="17ABE3"/>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2" autoAdjust="0"/>
    <p:restoredTop sz="94808" autoAdjust="0"/>
  </p:normalViewPr>
  <p:slideViewPr>
    <p:cSldViewPr snapToGrid="0">
      <p:cViewPr varScale="1">
        <p:scale>
          <a:sx n="121" d="100"/>
          <a:sy n="121" d="100"/>
        </p:scale>
        <p:origin x="1771" y="82"/>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625639" y="0"/>
            <a:ext cx="2773680" cy="435849"/>
          </a:xfrm>
          <a:prstGeom prst="rect">
            <a:avLst/>
          </a:prstGeom>
        </p:spPr>
        <p:txBody>
          <a:bodyPr vert="horz" lIns="86210" tIns="43105" rIns="86210" bIns="43105" rtlCol="0"/>
          <a:lstStyle>
            <a:lvl1pPr algn="r">
              <a:defRPr sz="11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2023/6/28</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0" y="8250953"/>
            <a:ext cx="2773680" cy="435848"/>
          </a:xfrm>
          <a:prstGeom prst="rect">
            <a:avLst/>
          </a:prstGeom>
        </p:spPr>
        <p:txBody>
          <a:bodyPr vert="horz" lIns="86210" tIns="43105" rIns="86210" bIns="43105" rtlCol="0" anchor="b"/>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625639" y="8250953"/>
            <a:ext cx="2773680" cy="435848"/>
          </a:xfrm>
          <a:prstGeom prst="rect">
            <a:avLst/>
          </a:prstGeom>
        </p:spPr>
        <p:txBody>
          <a:bodyPr vert="horz" lIns="86210" tIns="43105" rIns="86210" bIns="43105" rtlCol="0" anchor="b"/>
          <a:lstStyle>
            <a:lvl1pPr algn="r">
              <a:defRPr sz="11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625639" y="0"/>
            <a:ext cx="2773680" cy="435849"/>
          </a:xfrm>
          <a:prstGeom prst="rect">
            <a:avLst/>
          </a:prstGeom>
        </p:spPr>
        <p:txBody>
          <a:bodyPr vert="horz" lIns="86210" tIns="43105" rIns="86210" bIns="43105" rtlCol="0"/>
          <a:lstStyle>
            <a:lvl1pPr algn="r">
              <a:defRPr sz="1100">
                <a:latin typeface="阿里巴巴普惠体 R" panose="00020600040101010101" pitchFamily="18" charset="-122"/>
              </a:defRPr>
            </a:lvl1pPr>
          </a:lstStyle>
          <a:p>
            <a:fld id="{E86D8963-CFCD-4740-AF60-049850373CDF}" type="datetimeFigureOut">
              <a:rPr lang="zh-CN" altLang="en-US" smtClean="0"/>
              <a:t>2023/6/28</a:t>
            </a:fld>
            <a:endParaRPr lang="zh-CN" altLang="en-US" dirty="0"/>
          </a:p>
        </p:txBody>
      </p:sp>
      <p:sp>
        <p:nvSpPr>
          <p:cNvPr id="4" name="幻灯片图像占位符 3"/>
          <p:cNvSpPr>
            <a:spLocks noGrp="1" noRot="1" noChangeAspect="1"/>
          </p:cNvSpPr>
          <p:nvPr>
            <p:ph type="sldImg" idx="2"/>
          </p:nvPr>
        </p:nvSpPr>
        <p:spPr>
          <a:xfrm>
            <a:off x="1246188" y="1085850"/>
            <a:ext cx="3908425" cy="2932113"/>
          </a:xfrm>
          <a:prstGeom prst="rect">
            <a:avLst/>
          </a:prstGeom>
          <a:noFill/>
          <a:ln w="12700">
            <a:solidFill>
              <a:prstClr val="black"/>
            </a:solidFill>
          </a:ln>
        </p:spPr>
        <p:txBody>
          <a:bodyPr vert="horz" lIns="86210" tIns="43105" rIns="86210" bIns="43105" rtlCol="0" anchor="ctr"/>
          <a:lstStyle/>
          <a:p>
            <a:endParaRPr lang="zh-CN" altLang="en-US" dirty="0"/>
          </a:p>
        </p:txBody>
      </p:sp>
      <p:sp>
        <p:nvSpPr>
          <p:cNvPr id="5" name="备注占位符 4"/>
          <p:cNvSpPr>
            <a:spLocks noGrp="1"/>
          </p:cNvSpPr>
          <p:nvPr>
            <p:ph type="body" sz="quarter" idx="3"/>
          </p:nvPr>
        </p:nvSpPr>
        <p:spPr>
          <a:xfrm>
            <a:off x="640080" y="4180522"/>
            <a:ext cx="5120640" cy="3420428"/>
          </a:xfrm>
          <a:prstGeom prst="rect">
            <a:avLst/>
          </a:prstGeom>
        </p:spPr>
        <p:txBody>
          <a:bodyPr vert="horz" lIns="86210" tIns="43105" rIns="86210" bIns="43105"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250953"/>
            <a:ext cx="2773680" cy="435848"/>
          </a:xfrm>
          <a:prstGeom prst="rect">
            <a:avLst/>
          </a:prstGeom>
        </p:spPr>
        <p:txBody>
          <a:bodyPr vert="horz" lIns="86210" tIns="43105" rIns="86210" bIns="43105" rtlCol="0" anchor="b"/>
          <a:lstStyle>
            <a:lvl1pPr algn="l">
              <a:defRPr sz="11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625639" y="8250953"/>
            <a:ext cx="2773680" cy="435848"/>
          </a:xfrm>
          <a:prstGeom prst="rect">
            <a:avLst/>
          </a:prstGeom>
        </p:spPr>
        <p:txBody>
          <a:bodyPr vert="horz" lIns="86210" tIns="43105" rIns="86210" bIns="43105" rtlCol="0" anchor="b"/>
          <a:lstStyle>
            <a:lvl1pPr algn="r">
              <a:defRPr sz="11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dirty="0"/>
          </a:p>
        </p:txBody>
      </p:sp>
    </p:spTree>
    <p:extLst>
      <p:ext uri="{BB962C8B-B14F-4D97-AF65-F5344CB8AC3E}">
        <p14:creationId xmlns:p14="http://schemas.microsoft.com/office/powerpoint/2010/main" val="201562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19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125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FDA61D32-C522-4999-82F2-E8E2E41EE60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5633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35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80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496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018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722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719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20</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21</a:t>
            </a:fld>
            <a:endParaRPr lang="zh-CN" altLang="en-US" dirty="0"/>
          </a:p>
        </p:txBody>
      </p:sp>
    </p:spTree>
    <p:extLst>
      <p:ext uri="{BB962C8B-B14F-4D97-AF65-F5344CB8AC3E}">
        <p14:creationId xmlns:p14="http://schemas.microsoft.com/office/powerpoint/2010/main" val="1986471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a:t>
            </a:r>
            <a:r>
              <a:rPr lang="en-US" altLang="zh-CN" baseline="0" dirty="0"/>
              <a:t> m = VC(H), then |H| &gt;= 2^m, thus log_2 |H| &gt;= m = VC(H)</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22</a:t>
            </a:fld>
            <a:endParaRPr lang="zh-CN" altLang="en-US" dirty="0"/>
          </a:p>
        </p:txBody>
      </p:sp>
    </p:spTree>
    <p:extLst>
      <p:ext uri="{BB962C8B-B14F-4D97-AF65-F5344CB8AC3E}">
        <p14:creationId xmlns:p14="http://schemas.microsoft.com/office/powerpoint/2010/main" val="2851612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23</a:t>
            </a:fld>
            <a:endParaRPr lang="zh-CN" altLang="en-US" dirty="0"/>
          </a:p>
        </p:txBody>
      </p:sp>
    </p:spTree>
    <p:extLst>
      <p:ext uri="{BB962C8B-B14F-4D97-AF65-F5344CB8AC3E}">
        <p14:creationId xmlns:p14="http://schemas.microsoft.com/office/powerpoint/2010/main" val="52462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24</a:t>
            </a:fld>
            <a:endParaRPr lang="zh-CN" altLang="en-US" dirty="0"/>
          </a:p>
        </p:txBody>
      </p:sp>
    </p:spTree>
    <p:extLst>
      <p:ext uri="{BB962C8B-B14F-4D97-AF65-F5344CB8AC3E}">
        <p14:creationId xmlns:p14="http://schemas.microsoft.com/office/powerpoint/2010/main" val="2861623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25</a:t>
            </a:fld>
            <a:endParaRPr lang="zh-CN" altLang="en-US" dirty="0"/>
          </a:p>
        </p:txBody>
      </p:sp>
    </p:spTree>
    <p:extLst>
      <p:ext uri="{BB962C8B-B14F-4D97-AF65-F5344CB8AC3E}">
        <p14:creationId xmlns:p14="http://schemas.microsoft.com/office/powerpoint/2010/main" val="3326424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26</a:t>
            </a:fld>
            <a:endParaRPr lang="zh-CN" altLang="en-US" dirty="0"/>
          </a:p>
        </p:txBody>
      </p:sp>
    </p:spTree>
    <p:extLst>
      <p:ext uri="{BB962C8B-B14F-4D97-AF65-F5344CB8AC3E}">
        <p14:creationId xmlns:p14="http://schemas.microsoft.com/office/powerpoint/2010/main" val="430991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27</a:t>
            </a:fld>
            <a:endParaRPr lang="zh-CN" altLang="en-US" dirty="0"/>
          </a:p>
        </p:txBody>
      </p:sp>
    </p:spTree>
    <p:extLst>
      <p:ext uri="{BB962C8B-B14F-4D97-AF65-F5344CB8AC3E}">
        <p14:creationId xmlns:p14="http://schemas.microsoft.com/office/powerpoint/2010/main" val="86197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少了一页</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28</a:t>
            </a:fld>
            <a:endParaRPr lang="zh-CN" altLang="en-US" dirty="0"/>
          </a:p>
        </p:txBody>
      </p:sp>
    </p:spTree>
    <p:extLst>
      <p:ext uri="{BB962C8B-B14F-4D97-AF65-F5344CB8AC3E}">
        <p14:creationId xmlns:p14="http://schemas.microsoft.com/office/powerpoint/2010/main" val="2282423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少了一页</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29</a:t>
            </a:fld>
            <a:endParaRPr lang="zh-CN" altLang="en-US" dirty="0"/>
          </a:p>
        </p:txBody>
      </p:sp>
    </p:spTree>
    <p:extLst>
      <p:ext uri="{BB962C8B-B14F-4D97-AF65-F5344CB8AC3E}">
        <p14:creationId xmlns:p14="http://schemas.microsoft.com/office/powerpoint/2010/main" val="2818391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30</a:t>
            </a:fld>
            <a:endParaRPr lang="zh-CN" altLang="en-US" dirty="0"/>
          </a:p>
        </p:txBody>
      </p:sp>
    </p:spTree>
    <p:extLst>
      <p:ext uri="{BB962C8B-B14F-4D97-AF65-F5344CB8AC3E}">
        <p14:creationId xmlns:p14="http://schemas.microsoft.com/office/powerpoint/2010/main" val="66208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a:t>
            </a:fld>
            <a:endParaRPr lang="zh-CN" altLang="en-US" dirty="0"/>
          </a:p>
        </p:txBody>
      </p:sp>
    </p:spTree>
    <p:extLst>
      <p:ext uri="{BB962C8B-B14F-4D97-AF65-F5344CB8AC3E}">
        <p14:creationId xmlns:p14="http://schemas.microsoft.com/office/powerpoint/2010/main" val="1986471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7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380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33</a:t>
            </a:fld>
            <a:endParaRPr lang="zh-CN" altLang="en-US" dirty="0"/>
          </a:p>
        </p:txBody>
      </p:sp>
    </p:spTree>
    <p:extLst>
      <p:ext uri="{BB962C8B-B14F-4D97-AF65-F5344CB8AC3E}">
        <p14:creationId xmlns:p14="http://schemas.microsoft.com/office/powerpoint/2010/main" val="767398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3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436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CC4F867-1B76-400A-B77D-AA810217402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59802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CC4F867-1B76-400A-B77D-AA810217402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28924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CC4F867-1B76-400A-B77D-AA810217402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79766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39</a:t>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51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063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139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CAFBCC5-2100-49DD-BC8B-E14726B577A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9958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43</a:t>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58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445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制作感谢页（伯禹</a:t>
            </a:r>
            <a:r>
              <a:rPr kumimoji="1" lang="en-US" altLang="zh-CN" dirty="0"/>
              <a:t>logo+</a:t>
            </a:r>
            <a:r>
              <a:rPr kumimoji="1" lang="zh-CN" altLang="en-US" dirty="0"/>
              <a:t>打造</a:t>
            </a:r>
            <a:r>
              <a:rPr kumimoji="1" lang="en-US" altLang="zh-CN" dirty="0"/>
              <a:t>AI</a:t>
            </a:r>
            <a:r>
              <a:rPr kumimoji="1" lang="zh-CN" altLang="en-US" dirty="0"/>
              <a:t>领域的黄埔军校）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58</a:t>
            </a:fld>
            <a:endParaRPr lang="zh-CN" altLang="en-US" dirty="0"/>
          </a:p>
        </p:txBody>
      </p:sp>
    </p:spTree>
    <p:extLst>
      <p:ext uri="{BB962C8B-B14F-4D97-AF65-F5344CB8AC3E}">
        <p14:creationId xmlns:p14="http://schemas.microsoft.com/office/powerpoint/2010/main" val="3267782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a:t>
            </a:fld>
            <a:endParaRPr lang="zh-CN" altLang="en-US" dirty="0"/>
          </a:p>
        </p:txBody>
      </p:sp>
    </p:spTree>
    <p:extLst>
      <p:ext uri="{BB962C8B-B14F-4D97-AF65-F5344CB8AC3E}">
        <p14:creationId xmlns:p14="http://schemas.microsoft.com/office/powerpoint/2010/main" val="161232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a:t>
            </a:fld>
            <a:endParaRPr lang="zh-CN" altLang="en-US" dirty="0"/>
          </a:p>
        </p:txBody>
      </p:sp>
    </p:spTree>
    <p:extLst>
      <p:ext uri="{BB962C8B-B14F-4D97-AF65-F5344CB8AC3E}">
        <p14:creationId xmlns:p14="http://schemas.microsoft.com/office/powerpoint/2010/main" val="1390895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5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156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2023/6/28</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2023/6/28</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2023/6/28</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70.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9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210.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media/image291.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30.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5.xml"/><Relationship Id="rId11" Type="http://schemas.openxmlformats.org/officeDocument/2006/relationships/image" Target="../media/image42.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NUL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71.png"/><Relationship Id="rId10" Type="http://schemas.openxmlformats.org/officeDocument/2006/relationships/image" Target="../media/image111.png"/></Relationships>
</file>

<file path=ppt/slides/_rels/slide36.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39.png"/><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9" Type="http://schemas.openxmlformats.org/officeDocument/2006/relationships/image" Target="../media/image37.png"/><Relationship Id="rId1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4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9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4" Type="http://schemas.openxmlformats.org/officeDocument/2006/relationships/image" Target="../media/image5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7"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250.png"/><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7"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学习理论与模型选择</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02A218AF-4E0B-46A9-B4FA-11ABC544612C}"/>
              </a:ext>
            </a:extLst>
          </p:cNvPr>
          <p:cNvSpPr txBox="1"/>
          <p:nvPr/>
        </p:nvSpPr>
        <p:spPr>
          <a:xfrm>
            <a:off x="2317728" y="730136"/>
            <a:ext cx="5887365" cy="954107"/>
          </a:xfrm>
          <a:prstGeom prst="rect">
            <a:avLst/>
          </a:prstGeom>
          <a:noFill/>
        </p:spPr>
        <p:txBody>
          <a:bodyPr wrap="square" rtlCol="0">
            <a:spAutoFit/>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a:t>
            </a:r>
            <a:endPar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第</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10</a:t>
            </a:r>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节</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61290B1-B0B9-4B1B-9B40-8F86C1E93176}"/>
              </a:ext>
            </a:extLst>
          </p:cNvPr>
          <p:cNvSpPr txBox="1"/>
          <p:nvPr/>
        </p:nvSpPr>
        <p:spPr>
          <a:xfrm>
            <a:off x="2317728" y="1785532"/>
            <a:ext cx="5887365" cy="1231106"/>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涉及知识点：</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fontAlgn="ctr"/>
            <a:r>
              <a:rPr lang="zh-CN" altLang="zh-CN" dirty="0">
                <a:solidFill>
                  <a:srgbClr val="000000"/>
                </a:solidFill>
                <a:latin typeface="Arial" panose="020B0604020202020204" pitchFamily="34" charset="0"/>
                <a:ea typeface="微软雅黑" panose="020B0503020204020204" pitchFamily="34" charset="-122"/>
              </a:rPr>
              <a:t>学习理论</a:t>
            </a:r>
            <a:r>
              <a:rPr lang="zh-CN" altLang="en-US" dirty="0">
                <a:solidFill>
                  <a:srgbClr val="000000"/>
                </a:solidFill>
                <a:latin typeface="Arial" panose="020B0604020202020204" pitchFamily="34" charset="0"/>
                <a:ea typeface="微软雅黑" panose="020B0503020204020204" pitchFamily="34" charset="-122"/>
              </a:rPr>
              <a:t>、可学性、</a:t>
            </a:r>
            <a:r>
              <a:rPr lang="zh-CN" altLang="zh-CN" dirty="0">
                <a:solidFill>
                  <a:srgbClr val="000000"/>
                </a:solidFill>
                <a:latin typeface="Arial" panose="020B0604020202020204" pitchFamily="34" charset="0"/>
                <a:ea typeface="微软雅黑" panose="020B0503020204020204" pitchFamily="34" charset="-122"/>
              </a:rPr>
              <a:t>假设空间</a:t>
            </a:r>
            <a:r>
              <a:rPr lang="en-US" altLang="zh-CN" dirty="0">
                <a:solidFill>
                  <a:srgbClr val="000000"/>
                </a:solidFill>
                <a:latin typeface="Arial" panose="020B0604020202020204" pitchFamily="34" charset="0"/>
                <a:ea typeface="微软雅黑" panose="020B0503020204020204" pitchFamily="34" charset="-122"/>
              </a:rPr>
              <a:t>ERM</a:t>
            </a:r>
            <a:r>
              <a:rPr lang="zh-CN" altLang="zh-CN" dirty="0">
                <a:solidFill>
                  <a:srgbClr val="000000"/>
                </a:solidFill>
                <a:latin typeface="Arial" panose="020B0604020202020204" pitchFamily="34" charset="0"/>
                <a:ea typeface="微软雅黑" panose="020B0503020204020204" pitchFamily="34" charset="-122"/>
              </a:rPr>
              <a:t>边界</a:t>
            </a:r>
            <a:r>
              <a:rPr lang="zh-CN" altLang="en-US" dirty="0">
                <a:solidFill>
                  <a:srgbClr val="000000"/>
                </a:solidFill>
                <a:latin typeface="Arial" panose="020B0604020202020204" pitchFamily="34" charset="0"/>
                <a:ea typeface="微软雅黑" panose="020B0503020204020204" pitchFamily="34" charset="-122"/>
              </a:rPr>
              <a:t>、</a:t>
            </a:r>
            <a:r>
              <a:rPr lang="en-US" altLang="zh-CN" dirty="0">
                <a:solidFill>
                  <a:srgbClr val="000000"/>
                </a:solidFill>
                <a:latin typeface="Arial" panose="020B0604020202020204" pitchFamily="34" charset="0"/>
                <a:ea typeface="微软雅黑" panose="020B0503020204020204" pitchFamily="34" charset="-122"/>
              </a:rPr>
              <a:t>VC</a:t>
            </a:r>
            <a:r>
              <a:rPr lang="zh-CN" altLang="zh-CN" dirty="0">
                <a:solidFill>
                  <a:srgbClr val="000000"/>
                </a:solidFill>
                <a:latin typeface="Arial" panose="020B0604020202020204" pitchFamily="34" charset="0"/>
                <a:ea typeface="微软雅黑" panose="020B0503020204020204" pitchFamily="34" charset="-122"/>
              </a:rPr>
              <a:t>维</a:t>
            </a:r>
            <a:r>
              <a:rPr lang="zh-CN" altLang="en-US" dirty="0">
                <a:solidFill>
                  <a:srgbClr val="000000"/>
                </a:solidFill>
                <a:latin typeface="Arial" panose="020B0604020202020204" pitchFamily="34" charset="0"/>
                <a:ea typeface="微软雅黑" panose="020B0503020204020204" pitchFamily="34" charset="-122"/>
              </a:rPr>
              <a:t>、</a:t>
            </a:r>
            <a:endParaRPr lang="zh-CN" altLang="zh-CN" sz="4400" dirty="0">
              <a:latin typeface="Arial" panose="020B0604020202020204" pitchFamily="34" charset="0"/>
            </a:endParaRPr>
          </a:p>
          <a:p>
            <a:pPr fontAlgn="ctr"/>
            <a:r>
              <a:rPr lang="zh-CN" altLang="en-US" dirty="0">
                <a:solidFill>
                  <a:srgbClr val="000000"/>
                </a:solidFill>
                <a:latin typeface="Arial" panose="020B0604020202020204" pitchFamily="34" charset="0"/>
                <a:ea typeface="微软雅黑" panose="020B0503020204020204" pitchFamily="34" charset="-122"/>
              </a:rPr>
              <a:t>模型选择、</a:t>
            </a:r>
            <a:r>
              <a:rPr lang="zh-CN" altLang="zh-CN" dirty="0">
                <a:solidFill>
                  <a:srgbClr val="000000"/>
                </a:solidFill>
                <a:latin typeface="Arial" panose="020B0604020202020204" pitchFamily="34" charset="0"/>
                <a:ea typeface="微软雅黑" panose="020B0503020204020204" pitchFamily="34" charset="-122"/>
              </a:rPr>
              <a:t>偏差</a:t>
            </a:r>
            <a:r>
              <a:rPr lang="en-US" altLang="zh-CN"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方差分解</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交叉验证</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特征选择</a:t>
            </a:r>
            <a:endParaRPr lang="zh-CN" altLang="zh-CN" sz="4400" dirty="0">
              <a:latin typeface="Arial" panose="020B0604020202020204" pitchFamily="34" charset="0"/>
            </a:endParaRPr>
          </a:p>
          <a:p>
            <a:pPr fontAlgn="ctr"/>
            <a:endParaRPr lang="zh-CN" altLang="zh-CN" dirty="0"/>
          </a:p>
        </p:txBody>
      </p:sp>
    </p:spTree>
    <p:extLst>
      <p:ext uri="{BB962C8B-B14F-4D97-AF65-F5344CB8AC3E}">
        <p14:creationId xmlns:p14="http://schemas.microsoft.com/office/powerpoint/2010/main" val="1708745887"/>
      </p:ext>
    </p:extLst>
  </p:cSld>
  <p:clrMapOvr>
    <a:masterClrMapping/>
  </p:clrMapOvr>
  <mc:AlternateContent xmlns:mc="http://schemas.openxmlformats.org/markup-compatibility/2006" xmlns:p14="http://schemas.microsoft.com/office/powerpoint/2010/main">
    <mc:Choice Requires="p14">
      <p:transition spd="med" p14:dur="700" advTm="7793">
        <p:fade/>
      </p:transition>
    </mc:Choice>
    <mc:Fallback xmlns="">
      <p:transition spd="med" advTm="779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泛化误差</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10</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165182"/>
                <a:ext cx="7501665" cy="50752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有限假设集 </a:t>
                </a:r>
                <a14:m>
                  <m:oMath xmlns:m="http://schemas.openxmlformats.org/officeDocument/2006/math">
                    <m:r>
                      <a:rPr lang="en-US" altLang="zh-CN" i="1">
                        <a:latin typeface="Cambria Math" panose="02040503050406030204" pitchFamily="18" charset="0"/>
                        <a:ea typeface="Cambria Math" panose="02040503050406030204" pitchFamily="18" charset="0"/>
                      </a:rPr>
                      <m:t>ℱ</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𝑑</m:t>
                        </m:r>
                      </m:sub>
                    </m:sSub>
                    <m:r>
                      <a:rPr lang="en-US" altLang="zh-CN" i="1">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泛化误差约束定理：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对任意函数</a:t>
                </a:r>
                <a14:m>
                  <m:oMath xmlns:m="http://schemas.openxmlformats.org/officeDocument/2006/math">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ℱ</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，以不小于</a:t>
                </a:r>
                <a14:m>
                  <m:oMath xmlns:m="http://schemas.openxmlformats.org/officeDocument/2006/math">
                    <m:r>
                      <a:rPr lang="en-US" altLang="zh-CN" b="0" i="1" smtClean="0">
                        <a:latin typeface="Cambria Math" panose="02040503050406030204" pitchFamily="18" charset="0"/>
                      </a:rPr>
                      <m:t>1− </m:t>
                    </m:r>
                    <m:r>
                      <a:rPr lang="zh-CN" altLang="en-US" b="0" i="1" smtClean="0">
                        <a:latin typeface="Cambria Math" panose="02040503050406030204" pitchFamily="18" charset="0"/>
                      </a:rPr>
                      <m:t>𝛿</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的概率满足下式：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𝜖</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oMath>
                  </m:oMathPara>
                </a14:m>
                <a:endParaRPr lang="en-US" altLang="zh-CN" sz="1800" dirty="0"/>
              </a:p>
              <a:p>
                <a:pPr marL="0" indent="0">
                  <a:lnSpc>
                    <a:spcPct val="150000"/>
                  </a:lnSpc>
                  <a:buNone/>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𝜖</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𝑁</m:t>
                              </m:r>
                            </m:den>
                          </m:f>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i="0">
                                  <a:latin typeface="Cambria Math" panose="02040503050406030204" pitchFamily="18" charset="0"/>
                                </a:rPr>
                                <m:t>log</m:t>
                              </m:r>
                            </m:fName>
                            <m:e>
                              <m:r>
                                <a:rPr lang="en-US" altLang="zh-CN" b="0" i="1" smtClean="0">
                                  <a:latin typeface="Cambria Math" panose="02040503050406030204" pitchFamily="18" charset="0"/>
                                </a:rPr>
                                <m:t>𝑑</m:t>
                              </m:r>
                            </m:e>
                          </m:func>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i="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𝛿</m:t>
                                  </m:r>
                                </m:den>
                              </m:f>
                            </m:e>
                          </m:func>
                          <m:r>
                            <a:rPr lang="en-US" altLang="zh-CN" i="1">
                              <a:latin typeface="Cambria Math" panose="02040503050406030204" pitchFamily="18" charset="0"/>
                            </a:rPr>
                            <m:t>)</m:t>
                          </m:r>
                        </m:e>
                      </m:rad>
                    </m:oMath>
                  </m:oMathPara>
                </a14:m>
                <a:endParaRPr lang="en-US" altLang="zh-CN" dirty="0"/>
              </a:p>
              <a:p>
                <a:pPr lvl="1">
                  <a:lnSpc>
                    <a:spcPct val="150000"/>
                  </a:lnSpc>
                </a:pP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：训练实例个数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：假设集的函数个数</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165182"/>
                <a:ext cx="7501665" cy="5075282"/>
              </a:xfrm>
              <a:prstGeom prst="rect">
                <a:avLst/>
              </a:prstGeom>
              <a:blipFill>
                <a:blip r:embed="rId5"/>
                <a:stretch>
                  <a:fillRect l="-894" b="-1080"/>
                </a:stretch>
              </a:blipFill>
            </p:spPr>
            <p:txBody>
              <a:bodyPr/>
              <a:lstStyle/>
              <a:p>
                <a:r>
                  <a:rPr lang="zh-CN" altLang="en-US">
                    <a:noFill/>
                  </a:rPr>
                  <a:t> </a:t>
                </a:r>
              </a:p>
            </p:txBody>
          </p:sp>
        </mc:Fallback>
      </mc:AlternateContent>
      <p:sp>
        <p:nvSpPr>
          <p:cNvPr id="5" name="页脚占位符 1">
            <a:extLst>
              <a:ext uri="{FF2B5EF4-FFF2-40B4-BE49-F238E27FC236}">
                <a16:creationId xmlns:a16="http://schemas.microsoft.com/office/drawing/2014/main" id="{92380869-2612-4419-BA6C-54556294B341}"/>
              </a:ext>
            </a:extLst>
          </p:cNvPr>
          <p:cNvSpPr>
            <a:spLocks noGrp="1"/>
          </p:cNvSpPr>
          <p:nvPr>
            <p:ph type="ftr" sz="quarter" idx="11"/>
          </p:nvPr>
        </p:nvSpPr>
        <p:spPr>
          <a:xfrm>
            <a:off x="502443" y="6240464"/>
            <a:ext cx="3105151" cy="206381"/>
          </a:xfrm>
        </p:spPr>
        <p:txBody>
          <a:bodyPr/>
          <a:lstStyle/>
          <a:p>
            <a:r>
              <a:rPr lang="en-US" altLang="zh-CN" dirty="0"/>
              <a:t>Section 1.7 in Dr. Hang Li’s text book.</a:t>
            </a:r>
          </a:p>
        </p:txBody>
      </p:sp>
    </p:spTree>
    <p:extLst>
      <p:ext uri="{BB962C8B-B14F-4D97-AF65-F5344CB8AC3E}">
        <p14:creationId xmlns:p14="http://schemas.microsoft.com/office/powerpoint/2010/main" val="1515958074"/>
      </p:ext>
    </p:extLst>
  </p:cSld>
  <p:clrMapOvr>
    <a:masterClrMapping/>
  </p:clrMapOvr>
  <mc:AlternateContent xmlns:mc="http://schemas.openxmlformats.org/markup-compatibility/2006" xmlns:p14="http://schemas.microsoft.com/office/powerpoint/2010/main">
    <mc:Choice Requires="p14">
      <p:transition spd="med" p14:dur="700" advTm="172080">
        <p:fade/>
      </p:transition>
    </mc:Choice>
    <mc:Fallback xmlns="">
      <p:transition spd="med" advTm="17208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引理：</a:t>
            </a:r>
            <a:r>
              <a:rPr lang="en-US" altLang="zh-CN" dirty="0"/>
              <a:t> </a:t>
            </a:r>
            <a:r>
              <a:rPr lang="en-US" altLang="zh-CN" dirty="0" err="1"/>
              <a:t>Hoeffding</a:t>
            </a:r>
            <a:r>
              <a:rPr lang="zh-CN" altLang="en-US" dirty="0"/>
              <a:t>不等式</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11</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165182"/>
                <a:ext cx="7501665" cy="50752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𝑛</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为独立同分布的随机变量，其中</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d>
                      <m:dPr>
                        <m:begChr m:val="["/>
                        <m:end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，那么平均变量</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𝑍</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𝑛</m:t>
                          </m:r>
                        </m:den>
                      </m:f>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𝑛</m:t>
                          </m:r>
                        </m:sup>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𝑖</m:t>
                              </m:r>
                            </m:sub>
                          </m:sSub>
                        </m:e>
                      </m:nary>
                    </m:oMath>
                  </m:oMathPara>
                </a14:m>
                <a:endParaRPr lang="en-US" altLang="zh-CN" dirty="0">
                  <a:latin typeface="Cambria Math" panose="02040503050406030204" pitchFamily="18" charset="0"/>
                  <a:ea typeface="Cambria Math" panose="02040503050406030204" pitchFamily="18" charset="0"/>
                </a:endParaRPr>
              </a:p>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那么下述不等式成立</a:t>
                </a:r>
                <a:r>
                  <a:rPr lang="zh-CN" altLang="en-US" dirty="0"/>
                  <a:t>：</a:t>
                </a:r>
                <a:endParaRPr lang="zh-CN" altLang="zh-CN"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exp</m:t>
                      </m:r>
                      <m:d>
                        <m:dPr>
                          <m:ctrlPr>
                            <a:rPr lang="zh-CN" altLang="en-US"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𝑛</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den>
                          </m:f>
                        </m:e>
                      </m:d>
                    </m:oMath>
                  </m:oMathPara>
                </a14:m>
                <a:endParaRPr lang="en-US" altLang="zh-CN"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exp</m:t>
                      </m:r>
                      <m:d>
                        <m:dPr>
                          <m:ctrlPr>
                            <a:rPr lang="zh-CN" altLang="en-US"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𝑛</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den>
                          </m:f>
                        </m:e>
                      </m:d>
                    </m:oMath>
                  </m:oMathPara>
                </a14:m>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165182"/>
                <a:ext cx="7501665" cy="5075282"/>
              </a:xfrm>
              <a:prstGeom prst="rect">
                <a:avLst/>
              </a:prstGeom>
              <a:blipFill>
                <a:blip r:embed="rId5"/>
                <a:stretch>
                  <a:fillRect l="-894" r="-813"/>
                </a:stretch>
              </a:blipFill>
            </p:spPr>
            <p:txBody>
              <a:bodyPr/>
              <a:lstStyle/>
              <a:p>
                <a:r>
                  <a:rPr lang="zh-CN" altLang="en-US">
                    <a:noFill/>
                  </a:rPr>
                  <a:t> </a:t>
                </a:r>
              </a:p>
            </p:txBody>
          </p:sp>
        </mc:Fallback>
      </mc:AlternateContent>
      <p:sp>
        <p:nvSpPr>
          <p:cNvPr id="5" name="页脚占位符 1">
            <a:extLst>
              <a:ext uri="{FF2B5EF4-FFF2-40B4-BE49-F238E27FC236}">
                <a16:creationId xmlns:a16="http://schemas.microsoft.com/office/drawing/2014/main" id="{92380869-2612-4419-BA6C-54556294B341}"/>
              </a:ext>
            </a:extLst>
          </p:cNvPr>
          <p:cNvSpPr>
            <a:spLocks noGrp="1"/>
          </p:cNvSpPr>
          <p:nvPr>
            <p:ph type="ftr" sz="quarter" idx="11"/>
          </p:nvPr>
        </p:nvSpPr>
        <p:spPr>
          <a:xfrm>
            <a:off x="502443" y="6240464"/>
            <a:ext cx="3482328" cy="206381"/>
          </a:xfrm>
        </p:spPr>
        <p:txBody>
          <a:bodyPr/>
          <a:lstStyle/>
          <a:p>
            <a:r>
              <a:rPr lang="en-US" altLang="zh-CN" dirty="0"/>
              <a:t>http://cs229.stanford.edu/extra-notes/hoeffding.pdf</a:t>
            </a:r>
          </a:p>
        </p:txBody>
      </p:sp>
    </p:spTree>
    <p:extLst>
      <p:ext uri="{BB962C8B-B14F-4D97-AF65-F5344CB8AC3E}">
        <p14:creationId xmlns:p14="http://schemas.microsoft.com/office/powerpoint/2010/main" val="193387905"/>
      </p:ext>
    </p:extLst>
  </p:cSld>
  <p:clrMapOvr>
    <a:masterClrMapping/>
  </p:clrMapOvr>
  <mc:AlternateContent xmlns:mc="http://schemas.openxmlformats.org/markup-compatibility/2006" xmlns:p14="http://schemas.microsoft.com/office/powerpoint/2010/main">
    <mc:Choice Requires="p14">
      <p:transition spd="med" p14:dur="700" advTm="135195">
        <p:fade/>
      </p:transition>
    </mc:Choice>
    <mc:Fallback xmlns="">
      <p:transition spd="med" advTm="13519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泛化误差约束定理证明</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12</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432396"/>
                <a:ext cx="7773149" cy="242022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对二值分类，误差率</a:t>
                </a:r>
                <a14:m>
                  <m:oMath xmlns:m="http://schemas.openxmlformats.org/officeDocument/2006/math">
                    <m:r>
                      <a:rPr lang="en-US" altLang="zh-CN" i="1">
                        <a:latin typeface="Cambria Math" panose="02040503050406030204" pitchFamily="18" charset="0"/>
                      </a:rPr>
                      <m:t>0≤</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)≤1</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Hoeffding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不等式，对</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&gt;0</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𝑅</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𝑓</m:t>
                              </m:r>
                            </m:e>
                          </m:d>
                          <m:r>
                            <a:rPr lang="en-US" altLang="zh-CN" i="1">
                              <a:latin typeface="Cambria Math" panose="02040503050406030204" pitchFamily="18" charset="0"/>
                              <a:ea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𝑅</m:t>
                              </m:r>
                            </m:e>
                          </m:acc>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𝑓</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e>
                      </m:d>
                      <m:r>
                        <a:rPr lang="en-US" altLang="zh-CN" i="1">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exp</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𝑁</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𝜖</m:t>
                              </m:r>
                            </m:e>
                            <m:sup>
                              <m:r>
                                <a:rPr lang="en-US" altLang="zh-CN" i="1">
                                  <a:latin typeface="Cambria Math" panose="02040503050406030204" pitchFamily="18" charset="0"/>
                                  <a:ea typeface="Cambria Math" panose="02040503050406030204" pitchFamily="18" charset="0"/>
                                </a:rPr>
                                <m:t>2</m:t>
                              </m:r>
                            </m:sup>
                          </m:sSup>
                        </m:e>
                      </m:d>
                    </m:oMath>
                  </m:oMathPara>
                </a14:m>
                <a:endParaRPr lang="en-US" altLang="zh-CN" dirty="0">
                  <a:latin typeface="Cambria Math" panose="02040503050406030204" pitchFamily="18" charset="0"/>
                  <a:ea typeface="Cambria Math" panose="02040503050406030204" pitchFamily="18" charset="0"/>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由于</a:t>
                </a:r>
                <a14:m>
                  <m:oMath xmlns:m="http://schemas.openxmlformats.org/officeDocument/2006/math">
                    <m:r>
                      <a:rPr lang="en-US" altLang="zh-CN" i="1">
                        <a:latin typeface="Cambria Math" panose="02040503050406030204" pitchFamily="18" charset="0"/>
                        <a:ea typeface="Cambria Math" panose="02040503050406030204" pitchFamily="18" charset="0"/>
                      </a:rPr>
                      <m:t>ℱ</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𝑑</m:t>
                        </m:r>
                      </m:sub>
                    </m:sSub>
                    <m:r>
                      <a:rPr lang="en-US" altLang="zh-CN" i="1">
                        <a:latin typeface="Cambria Math" panose="02040503050406030204" pitchFamily="18" charset="0"/>
                        <a:ea typeface="Cambria Math" panose="02040503050406030204" pitchFamily="18" charset="0"/>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为有限集，满足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432396"/>
                <a:ext cx="7773149" cy="2420229"/>
              </a:xfrm>
              <a:prstGeom prst="rect">
                <a:avLst/>
              </a:prstGeom>
              <a:blipFill>
                <a:blip r:embed="rId5"/>
                <a:stretch>
                  <a:fillRect l="-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47ECD8A-8D5A-4B2F-B06A-15994D8B85C0}"/>
                  </a:ext>
                </a:extLst>
              </p:cNvPr>
              <p:cNvSpPr/>
              <p:nvPr/>
            </p:nvSpPr>
            <p:spPr>
              <a:xfrm>
                <a:off x="1076523" y="3852625"/>
                <a:ext cx="6983578" cy="17797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2000" i="1">
                              <a:latin typeface="Cambria Math" panose="02040503050406030204" pitchFamily="18" charset="0"/>
                            </a:rPr>
                          </m:ctrlPr>
                        </m:eqArrPr>
                        <m:e>
                          <m:r>
                            <a:rPr lang="zh-CN" altLang="en-US" sz="2000" i="1">
                              <a:latin typeface="Cambria Math" panose="02040503050406030204" pitchFamily="18" charset="0"/>
                            </a:rPr>
                            <m:t>𝑃</m:t>
                          </m:r>
                          <m:d>
                            <m:dPr>
                              <m:ctrlPr>
                                <a:rPr lang="zh-CN" altLang="en-US" sz="2000" i="1">
                                  <a:latin typeface="Cambria Math" panose="02040503050406030204" pitchFamily="18" charset="0"/>
                                </a:rPr>
                              </m:ctrlPr>
                            </m:dPr>
                            <m:e>
                              <m:r>
                                <a:rPr lang="zh-CN" altLang="en-US" sz="2000" i="0">
                                  <a:latin typeface="Cambria Math" panose="02040503050406030204" pitchFamily="18" charset="0"/>
                                </a:rPr>
                                <m:t>∃</m:t>
                              </m:r>
                              <m:r>
                                <a:rPr lang="zh-CN" altLang="en-US" sz="2000" i="1">
                                  <a:latin typeface="Cambria Math" panose="02040503050406030204" pitchFamily="18" charset="0"/>
                                </a:rPr>
                                <m:t>𝑓</m:t>
                              </m:r>
                              <m:r>
                                <a:rPr lang="zh-CN" altLang="en-US" sz="2000" i="0">
                                  <a:latin typeface="Cambria Math" panose="02040503050406030204" pitchFamily="18" charset="0"/>
                                </a:rPr>
                                <m:t>∈</m:t>
                              </m:r>
                              <m:r>
                                <a:rPr lang="zh-CN" altLang="en-US" sz="2000" i="0">
                                  <a:latin typeface="Cambria Math" panose="02040503050406030204" pitchFamily="18" charset="0"/>
                                </a:rPr>
                                <m:t>ℱ</m:t>
                              </m:r>
                              <m:r>
                                <a:rPr lang="zh-CN" altLang="en-US" sz="2000" i="0">
                                  <a:latin typeface="Cambria Math" panose="02040503050406030204" pitchFamily="18" charset="0"/>
                                </a:rPr>
                                <m:t>:</m:t>
                              </m:r>
                              <m:r>
                                <a:rPr lang="zh-CN" altLang="en-US" sz="2000" i="1">
                                  <a:latin typeface="Cambria Math" panose="02040503050406030204" pitchFamily="18" charset="0"/>
                                </a:rPr>
                                <m:t>𝑅</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𝑓</m:t>
                                  </m:r>
                                </m:e>
                              </m:d>
                              <m:r>
                                <a:rPr lang="zh-CN" altLang="en-US" sz="2000" i="0">
                                  <a:latin typeface="Cambria Math" panose="02040503050406030204" pitchFamily="18" charset="0"/>
                                </a:rPr>
                                <m:t>−</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𝑅</m:t>
                                  </m:r>
                                </m:e>
                              </m:acc>
                              <m:d>
                                <m:dPr>
                                  <m:ctrlPr>
                                    <a:rPr lang="zh-CN" altLang="en-US" sz="2000" i="1">
                                      <a:latin typeface="Cambria Math" panose="02040503050406030204" pitchFamily="18" charset="0"/>
                                    </a:rPr>
                                  </m:ctrlPr>
                                </m:dPr>
                                <m:e>
                                  <m:r>
                                    <a:rPr lang="zh-CN" altLang="en-US" sz="2000" i="1">
                                      <a:latin typeface="Cambria Math" panose="02040503050406030204" pitchFamily="18" charset="0"/>
                                    </a:rPr>
                                    <m:t>𝑓</m:t>
                                  </m:r>
                                </m:e>
                              </m:d>
                              <m:r>
                                <a:rPr lang="zh-CN" altLang="en-US" sz="2000" i="0">
                                  <a:latin typeface="Cambria Math" panose="02040503050406030204" pitchFamily="18" charset="0"/>
                                </a:rPr>
                                <m:t>≥</m:t>
                              </m:r>
                              <m:r>
                                <a:rPr lang="zh-CN" altLang="en-US" sz="2000" i="1">
                                  <a:latin typeface="Cambria Math" panose="02040503050406030204" pitchFamily="18" charset="0"/>
                                </a:rPr>
                                <m:t>𝜖</m:t>
                              </m:r>
                            </m:e>
                          </m:d>
                          <m:r>
                            <a:rPr lang="zh-CN" altLang="en-US" sz="2000" i="0">
                              <a:latin typeface="Cambria Math" panose="02040503050406030204" pitchFamily="18" charset="0"/>
                            </a:rPr>
                            <m:t>&amp;=</m:t>
                          </m:r>
                          <m:r>
                            <a:rPr lang="zh-CN" altLang="en-US" sz="2000" i="1">
                              <a:latin typeface="Cambria Math" panose="02040503050406030204" pitchFamily="18" charset="0"/>
                            </a:rPr>
                            <m:t>𝑃</m:t>
                          </m:r>
                          <m:d>
                            <m:dPr>
                              <m:ctrlPr>
                                <a:rPr lang="zh-CN" altLang="en-US" sz="2000" i="1">
                                  <a:latin typeface="Cambria Math" panose="02040503050406030204" pitchFamily="18" charset="0"/>
                                </a:rPr>
                              </m:ctrlPr>
                            </m:dPr>
                            <m:e>
                              <m:nary>
                                <m:naryPr>
                                  <m:chr m:val="⋃"/>
                                  <m:limLoc m:val="subSup"/>
                                  <m:supHide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𝑓</m:t>
                                  </m:r>
                                  <m:r>
                                    <a:rPr lang="zh-CN" altLang="en-US" sz="2000" i="0">
                                      <a:latin typeface="Cambria Math" panose="02040503050406030204" pitchFamily="18" charset="0"/>
                                    </a:rPr>
                                    <m:t>∈</m:t>
                                  </m:r>
                                  <m:r>
                                    <a:rPr lang="zh-CN" altLang="en-US" sz="2000" i="0">
                                      <a:latin typeface="Cambria Math" panose="02040503050406030204" pitchFamily="18" charset="0"/>
                                    </a:rPr>
                                    <m:t>ℱ</m:t>
                                  </m:r>
                                </m:sub>
                                <m:sup/>
                                <m:e>
                                  <m:d>
                                    <m:dPr>
                                      <m:begChr m:val="{"/>
                                      <m:endChr m:val="}"/>
                                      <m:ctrlPr>
                                        <a:rPr lang="zh-CN" altLang="en-US" sz="2000" i="1">
                                          <a:latin typeface="Cambria Math" panose="02040503050406030204" pitchFamily="18" charset="0"/>
                                        </a:rPr>
                                      </m:ctrlPr>
                                    </m:dPr>
                                    <m:e>
                                      <m:r>
                                        <a:rPr lang="zh-CN" altLang="en-US" sz="2000" i="1">
                                          <a:latin typeface="Cambria Math" panose="02040503050406030204" pitchFamily="18" charset="0"/>
                                        </a:rPr>
                                        <m:t>𝑅</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𝑓</m:t>
                                          </m:r>
                                        </m:e>
                                      </m:d>
                                      <m:r>
                                        <a:rPr lang="zh-CN" altLang="en-US" sz="2000" i="0">
                                          <a:latin typeface="Cambria Math" panose="02040503050406030204" pitchFamily="18" charset="0"/>
                                        </a:rPr>
                                        <m:t>−</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𝑅</m:t>
                                          </m:r>
                                        </m:e>
                                      </m:acc>
                                      <m:d>
                                        <m:dPr>
                                          <m:ctrlPr>
                                            <a:rPr lang="zh-CN" altLang="en-US" sz="2000" i="1">
                                              <a:latin typeface="Cambria Math" panose="02040503050406030204" pitchFamily="18" charset="0"/>
                                            </a:rPr>
                                          </m:ctrlPr>
                                        </m:dPr>
                                        <m:e>
                                          <m:r>
                                            <a:rPr lang="zh-CN" altLang="en-US" sz="2000" i="1">
                                              <a:latin typeface="Cambria Math" panose="02040503050406030204" pitchFamily="18" charset="0"/>
                                            </a:rPr>
                                            <m:t>𝑓</m:t>
                                          </m:r>
                                        </m:e>
                                      </m:d>
                                      <m:r>
                                        <a:rPr lang="zh-CN" altLang="en-US" sz="2000" i="0">
                                          <a:latin typeface="Cambria Math" panose="02040503050406030204" pitchFamily="18" charset="0"/>
                                        </a:rPr>
                                        <m:t>≥</m:t>
                                      </m:r>
                                      <m:r>
                                        <a:rPr lang="zh-CN" altLang="en-US" sz="2000" i="1">
                                          <a:latin typeface="Cambria Math" panose="02040503050406030204" pitchFamily="18" charset="0"/>
                                        </a:rPr>
                                        <m:t>𝜖</m:t>
                                      </m:r>
                                    </m:e>
                                  </m:d>
                                </m:e>
                              </m:nary>
                            </m:e>
                          </m:d>
                        </m:e>
                        <m:e>
                          <m:r>
                            <a:rPr lang="zh-CN" altLang="en-US" sz="2000" i="0">
                              <a:latin typeface="Cambria Math" panose="02040503050406030204" pitchFamily="18" charset="0"/>
                            </a:rPr>
                            <m:t>&amp;≤</m:t>
                          </m:r>
                          <m:nary>
                            <m:naryPr>
                              <m:chr m:val="∑"/>
                              <m:limLoc m:val="subSup"/>
                              <m:supHide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𝑓</m:t>
                              </m:r>
                              <m:r>
                                <a:rPr lang="zh-CN" altLang="en-US" sz="2000" i="0">
                                  <a:latin typeface="Cambria Math" panose="02040503050406030204" pitchFamily="18" charset="0"/>
                                </a:rPr>
                                <m:t>∈</m:t>
                              </m:r>
                              <m:r>
                                <a:rPr lang="zh-CN" altLang="en-US" sz="2000" i="0">
                                  <a:latin typeface="Cambria Math" panose="02040503050406030204" pitchFamily="18" charset="0"/>
                                </a:rPr>
                                <m:t>ℱ</m:t>
                              </m:r>
                            </m:sub>
                            <m:sup/>
                            <m:e>
                              <m:r>
                                <a:rPr lang="zh-CN" altLang="en-US" sz="2000" i="1">
                                  <a:latin typeface="Cambria Math" panose="02040503050406030204" pitchFamily="18" charset="0"/>
                                </a:rPr>
                                <m:t>𝑃</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𝑅</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𝑓</m:t>
                                      </m:r>
                                    </m:e>
                                  </m:d>
                                  <m:r>
                                    <a:rPr lang="zh-CN" altLang="en-US" sz="2000" i="0">
                                      <a:latin typeface="Cambria Math" panose="02040503050406030204" pitchFamily="18" charset="0"/>
                                    </a:rPr>
                                    <m:t>−</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𝑅</m:t>
                                      </m:r>
                                    </m:e>
                                  </m:acc>
                                  <m:d>
                                    <m:dPr>
                                      <m:ctrlPr>
                                        <a:rPr lang="zh-CN" altLang="en-US" sz="2000" i="1">
                                          <a:latin typeface="Cambria Math" panose="02040503050406030204" pitchFamily="18" charset="0"/>
                                        </a:rPr>
                                      </m:ctrlPr>
                                    </m:dPr>
                                    <m:e>
                                      <m:r>
                                        <a:rPr lang="zh-CN" altLang="en-US" sz="2000" i="1">
                                          <a:latin typeface="Cambria Math" panose="02040503050406030204" pitchFamily="18" charset="0"/>
                                        </a:rPr>
                                        <m:t>𝑓</m:t>
                                      </m:r>
                                    </m:e>
                                  </m:d>
                                  <m:r>
                                    <a:rPr lang="zh-CN" altLang="en-US" sz="2000" i="0">
                                      <a:latin typeface="Cambria Math" panose="02040503050406030204" pitchFamily="18" charset="0"/>
                                    </a:rPr>
                                    <m:t>≥</m:t>
                                  </m:r>
                                  <m:r>
                                    <a:rPr lang="zh-CN" altLang="en-US" sz="2000" i="1">
                                      <a:latin typeface="Cambria Math" panose="02040503050406030204" pitchFamily="18" charset="0"/>
                                    </a:rPr>
                                    <m:t>𝜖</m:t>
                                  </m:r>
                                </m:e>
                              </m:d>
                            </m:e>
                          </m:nary>
                        </m:e>
                        <m:e>
                          <m:r>
                            <a:rPr lang="zh-CN" altLang="en-US" sz="2000" i="0">
                              <a:latin typeface="Cambria Math" panose="02040503050406030204" pitchFamily="18" charset="0"/>
                            </a:rPr>
                            <m:t>&amp;≤</m:t>
                          </m:r>
                          <m:r>
                            <a:rPr lang="zh-CN" altLang="en-US" sz="2000" i="1">
                              <a:latin typeface="Cambria Math" panose="02040503050406030204" pitchFamily="18" charset="0"/>
                            </a:rPr>
                            <m:t>𝑑</m:t>
                          </m:r>
                          <m:func>
                            <m:funcPr>
                              <m:ctrlPr>
                                <a:rPr lang="zh-CN" altLang="en-US" sz="2000" i="1">
                                  <a:latin typeface="Cambria Math" panose="02040503050406030204" pitchFamily="18" charset="0"/>
                                </a:rPr>
                              </m:ctrlPr>
                            </m:funcPr>
                            <m:fName>
                              <m:r>
                                <m:rPr>
                                  <m:sty m:val="p"/>
                                </m:rPr>
                                <a:rPr lang="zh-CN" altLang="en-US" sz="2000" i="0">
                                  <a:latin typeface="Cambria Math" panose="02040503050406030204" pitchFamily="18" charset="0"/>
                                </a:rPr>
                                <m:t>exp</m:t>
                              </m:r>
                            </m:fName>
                            <m:e>
                              <m:d>
                                <m:dPr>
                                  <m:ctrlPr>
                                    <a:rPr lang="zh-CN" altLang="en-US" sz="2000" i="1">
                                      <a:latin typeface="Cambria Math" panose="02040503050406030204" pitchFamily="18" charset="0"/>
                                    </a:rPr>
                                  </m:ctrlPr>
                                </m:dPr>
                                <m:e>
                                  <m:r>
                                    <a:rPr lang="zh-CN" altLang="en-US" sz="2000" i="0">
                                      <a:latin typeface="Cambria Math" panose="02040503050406030204" pitchFamily="18" charset="0"/>
                                    </a:rPr>
                                    <m:t>−2</m:t>
                                  </m:r>
                                  <m:r>
                                    <a:rPr lang="zh-CN" altLang="en-US" sz="2000" i="1">
                                      <a:latin typeface="Cambria Math" panose="02040503050406030204" pitchFamily="18" charset="0"/>
                                    </a:rPr>
                                    <m:t>𝑁</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𝜖</m:t>
                                      </m:r>
                                    </m:e>
                                    <m:sup>
                                      <m:r>
                                        <a:rPr lang="zh-CN" altLang="en-US" sz="2000" i="0">
                                          <a:latin typeface="Cambria Math" panose="02040503050406030204" pitchFamily="18" charset="0"/>
                                        </a:rPr>
                                        <m:t>2</m:t>
                                      </m:r>
                                    </m:sup>
                                  </m:sSup>
                                </m:e>
                              </m:d>
                            </m:e>
                          </m:func>
                        </m:e>
                      </m:eqArr>
                    </m:oMath>
                  </m:oMathPara>
                </a14:m>
                <a:endParaRPr lang="zh-CN" altLang="en-US" sz="2000" dirty="0"/>
              </a:p>
            </p:txBody>
          </p:sp>
        </mc:Choice>
        <mc:Fallback xmlns="">
          <p:sp>
            <p:nvSpPr>
              <p:cNvPr id="3" name="矩形 2">
                <a:extLst>
                  <a:ext uri="{FF2B5EF4-FFF2-40B4-BE49-F238E27FC236}">
                    <a16:creationId xmlns:a16="http://schemas.microsoft.com/office/drawing/2014/main" id="{E47ECD8A-8D5A-4B2F-B06A-15994D8B85C0}"/>
                  </a:ext>
                </a:extLst>
              </p:cNvPr>
              <p:cNvSpPr>
                <a:spLocks noRot="1" noChangeAspect="1" noMove="1" noResize="1" noEditPoints="1" noAdjustHandles="1" noChangeArrowheads="1" noChangeShapeType="1" noTextEdit="1"/>
              </p:cNvSpPr>
              <p:nvPr/>
            </p:nvSpPr>
            <p:spPr>
              <a:xfrm>
                <a:off x="1076523" y="3852625"/>
                <a:ext cx="6983578" cy="177971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7898454"/>
      </p:ext>
    </p:extLst>
  </p:cSld>
  <p:clrMapOvr>
    <a:masterClrMapping/>
  </p:clrMapOvr>
  <mc:AlternateContent xmlns:mc="http://schemas.openxmlformats.org/markup-compatibility/2006" xmlns:p14="http://schemas.microsoft.com/office/powerpoint/2010/main">
    <mc:Choice Requires="p14">
      <p:transition spd="med" p14:dur="700" advTm="199967">
        <p:fade/>
      </p:transition>
    </mc:Choice>
    <mc:Fallback xmlns="">
      <p:transition spd="med" advTm="199967">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泛化误差约束定理证明</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13</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165182"/>
                <a:ext cx="7501665" cy="50752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下述不等式等价：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5000"/>
                  </a:lnSpc>
                  <a:buNone/>
                </a:pPr>
                <a14:m>
                  <m:oMathPara xmlns:m="http://schemas.openxmlformats.org/officeDocument/2006/math">
                    <m:oMathParaPr>
                      <m:jc m:val="centerGroup"/>
                    </m:oMathParaPr>
                    <m:oMath xmlns:m="http://schemas.openxmlformats.org/officeDocument/2006/math">
                      <m:eqArr>
                        <m:eqArrPr>
                          <m:ctrlPr>
                            <a:rPr lang="zh-CN" altLang="zh-CN" i="1">
                              <a:latin typeface="Cambria Math" panose="02040503050406030204" pitchFamily="18" charset="0"/>
                            </a:rPr>
                          </m:ctrlPr>
                        </m:eqArr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ℱ</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𝜖</m:t>
                          </m:r>
                          <m:r>
                            <a:rPr lang="en-US" altLang="zh-CN" i="1">
                              <a:latin typeface="Cambria Math" panose="02040503050406030204" pitchFamily="18" charset="0"/>
                            </a:rPr>
                            <m:t>)≤</m:t>
                          </m:r>
                          <m:r>
                            <a:rPr lang="en-US" altLang="zh-CN" i="1" smtClean="0">
                              <a:latin typeface="Cambria Math" panose="02040503050406030204" pitchFamily="18" charset="0"/>
                            </a:rPr>
                            <m:t>𝑑</m:t>
                          </m:r>
                          <m:r>
                            <m:rPr>
                              <m:sty m:val="p"/>
                            </m:rPr>
                            <a:rPr lang="en-US" altLang="zh-CN">
                              <a:latin typeface="Cambria Math" panose="02040503050406030204" pitchFamily="18" charset="0"/>
                              <a:ea typeface="Cambria Math" panose="02040503050406030204" pitchFamily="18" charset="0"/>
                            </a:rPr>
                            <m:t>exp</m:t>
                          </m:r>
                          <m:r>
                            <a:rPr lang="en-US" altLang="zh-CN" i="1">
                              <a:latin typeface="Cambria Math" panose="02040503050406030204" pitchFamily="18" charset="0"/>
                            </a:rPr>
                            <m:t>(−2</m:t>
                          </m:r>
                          <m:r>
                            <a:rPr lang="en-US" altLang="zh-CN" i="1">
                              <a:latin typeface="Cambria Math" panose="02040503050406030204" pitchFamily="18" charset="0"/>
                            </a:rPr>
                            <m:t>𝑁</m:t>
                          </m:r>
                          <m:sSup>
                            <m:sSupPr>
                              <m:ctrlPr>
                                <a:rPr lang="zh-CN"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ℱ</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)&lt;</m:t>
                          </m:r>
                          <m:r>
                            <a:rPr lang="en-US" altLang="zh-CN" i="1">
                              <a:latin typeface="Cambria Math" panose="02040503050406030204" pitchFamily="18" charset="0"/>
                            </a:rPr>
                            <m:t>𝜖</m:t>
                          </m:r>
                          <m:r>
                            <a:rPr lang="en-US" altLang="zh-CN" i="1">
                              <a:latin typeface="Cambria Math" panose="02040503050406030204" pitchFamily="18" charset="0"/>
                            </a:rPr>
                            <m:t>)≥1−</m:t>
                          </m:r>
                          <m:r>
                            <a:rPr lang="en-US" altLang="zh-CN" i="1">
                              <a:latin typeface="Cambria Math" panose="02040503050406030204" pitchFamily="18" charset="0"/>
                            </a:rPr>
                            <m:t>𝑑</m:t>
                          </m:r>
                          <m:r>
                            <m:rPr>
                              <m:sty m:val="p"/>
                            </m:rPr>
                            <a:rPr lang="en-US" altLang="zh-CN">
                              <a:latin typeface="Cambria Math" panose="02040503050406030204" pitchFamily="18" charset="0"/>
                              <a:ea typeface="Cambria Math" panose="02040503050406030204" pitchFamily="18" charset="0"/>
                            </a:rPr>
                            <m:t>exp</m:t>
                          </m:r>
                          <m:r>
                            <a:rPr lang="en-US" altLang="zh-CN" i="1">
                              <a:latin typeface="Cambria Math" panose="02040503050406030204" pitchFamily="18" charset="0"/>
                            </a:rPr>
                            <m:t>(−2</m:t>
                          </m:r>
                          <m:r>
                            <a:rPr lang="en-US" altLang="zh-CN" i="1">
                              <a:latin typeface="Cambria Math" panose="02040503050406030204" pitchFamily="18" charset="0"/>
                            </a:rPr>
                            <m:t>𝑁</m:t>
                          </m:r>
                          <m:sSup>
                            <m:sSupPr>
                              <m:ctrlPr>
                                <a:rPr lang="zh-CN"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2</m:t>
                              </m:r>
                            </m:sup>
                          </m:sSup>
                          <m:r>
                            <a:rPr lang="en-US" altLang="zh-CN" i="1">
                              <a:latin typeface="Cambria Math" panose="02040503050406030204" pitchFamily="18" charset="0"/>
                            </a:rPr>
                            <m:t>)</m:t>
                          </m:r>
                        </m:e>
                      </m:eqArr>
                    </m:oMath>
                  </m:oMathPara>
                </a14:m>
                <a:endParaRPr lang="en-US" altLang="zh-CN" dirty="0"/>
              </a:p>
              <a:p>
                <a:pPr>
                  <a:lnSpc>
                    <a:spcPct val="150000"/>
                  </a:lnSpc>
                </a:pP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𝛿</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参数化方式如下：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𝛿</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r>
                        <m:rPr>
                          <m:sty m:val="p"/>
                        </m:rPr>
                        <a:rPr lang="en-US" altLang="zh-CN" i="0">
                          <a:latin typeface="Cambria Math" panose="02040503050406030204" pitchFamily="18" charset="0"/>
                          <a:ea typeface="Cambria Math" panose="02040503050406030204" pitchFamily="18" charset="0"/>
                        </a:rPr>
                        <m:t>exp</m:t>
                      </m:r>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𝑁</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𝜖</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ea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𝑁</m:t>
                              </m:r>
                            </m:den>
                          </m:f>
                          <m:r>
                            <m:rPr>
                              <m:sty m:val="p"/>
                            </m:rPr>
                            <a:rPr lang="en-US" altLang="zh-CN" i="0">
                              <a:latin typeface="Cambria Math" panose="02040503050406030204" pitchFamily="18" charset="0"/>
                              <a:ea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𝑑</m:t>
                              </m:r>
                            </m:num>
                            <m:den>
                              <m:r>
                                <a:rPr lang="en-US" altLang="zh-CN" i="1">
                                  <a:latin typeface="Cambria Math" panose="02040503050406030204" pitchFamily="18" charset="0"/>
                                  <a:ea typeface="Cambria Math" panose="02040503050406030204" pitchFamily="18" charset="0"/>
                                </a:rPr>
                                <m:t>𝛿</m:t>
                              </m:r>
                            </m:den>
                          </m:f>
                        </m:e>
                      </m:rad>
                    </m:oMath>
                  </m:oMathPara>
                </a14:m>
                <a:endParaRPr lang="en-US" altLang="zh-CN" dirty="0">
                  <a:latin typeface="Cambria Math" panose="02040503050406030204" pitchFamily="18" charset="0"/>
                </a:endParaRPr>
              </a:p>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那么泛化误差以</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𝛿</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概率被约束</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)&lt;</m:t>
                      </m:r>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𝑅</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𝛿</m:t>
                      </m:r>
                    </m:oMath>
                  </m:oMathPara>
                </a14:m>
                <a:endParaRPr lang="zh-CN" altLang="zh-CN" dirty="0">
                  <a:latin typeface="Cambria Math" panose="02040503050406030204" pitchFamily="18" charset="0"/>
                </a:endParaRPr>
              </a:p>
              <a:p>
                <a:pPr marL="0" indent="0">
                  <a:lnSpc>
                    <a:spcPct val="150000"/>
                  </a:lnSpc>
                  <a:buNone/>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165182"/>
                <a:ext cx="7501665" cy="5075282"/>
              </a:xfrm>
              <a:prstGeom prst="rect">
                <a:avLst/>
              </a:prstGeom>
              <a:blipFill>
                <a:blip r:embed="rId5"/>
                <a:stretch>
                  <a:fillRect l="-8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8491938"/>
      </p:ext>
    </p:extLst>
  </p:cSld>
  <p:clrMapOvr>
    <a:masterClrMapping/>
  </p:clrMapOvr>
  <mc:AlternateContent xmlns:mc="http://schemas.openxmlformats.org/markup-compatibility/2006" xmlns:p14="http://schemas.microsoft.com/office/powerpoint/2010/main">
    <mc:Choice Requires="p14">
      <p:transition spd="med" p14:dur="700" advTm="70683">
        <p:fade/>
      </p:transition>
    </mc:Choice>
    <mc:Fallback xmlns="">
      <p:transition spd="med" advTm="70683">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对无限假设空间</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14</a:t>
            </a:fld>
            <a:endParaRPr lang="zh-CN" altLang="en-US" dirty="0"/>
          </a:p>
        </p:txBody>
      </p:sp>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165182"/>
            <a:ext cx="7501665" cy="167567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许多假设类，包括任何由实数参数化的假设类实际上都包含无数个函数</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例如：线性模型、神经网络</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5" name="图片 4">
            <a:extLst>
              <a:ext uri="{FF2B5EF4-FFF2-40B4-BE49-F238E27FC236}">
                <a16:creationId xmlns:a16="http://schemas.microsoft.com/office/drawing/2014/main" id="{802744C4-170D-4C7B-A194-9BC5A41729C9}"/>
              </a:ext>
            </a:extLst>
          </p:cNvPr>
          <p:cNvPicPr>
            <a:picLocks noChangeAspect="1"/>
          </p:cNvPicPr>
          <p:nvPr/>
        </p:nvPicPr>
        <p:blipFill>
          <a:blip r:embed="rId3"/>
          <a:stretch>
            <a:fillRect/>
          </a:stretch>
        </p:blipFill>
        <p:spPr>
          <a:xfrm>
            <a:off x="899607" y="3562657"/>
            <a:ext cx="2929908" cy="2529840"/>
          </a:xfrm>
          <a:prstGeom prst="rect">
            <a:avLst/>
          </a:prstGeom>
        </p:spPr>
      </p:pic>
      <p:pic>
        <p:nvPicPr>
          <p:cNvPr id="6" name="Picture 4" descr="Image result for neural networks">
            <a:extLst>
              <a:ext uri="{FF2B5EF4-FFF2-40B4-BE49-F238E27FC236}">
                <a16:creationId xmlns:a16="http://schemas.microsoft.com/office/drawing/2014/main" id="{1EA5C860-639F-4EAA-ACA5-4A2AB4F4A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442" y="3988526"/>
            <a:ext cx="3840511" cy="18838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326F2B9-D81F-4FC8-A5CF-BAF635005B63}"/>
                  </a:ext>
                </a:extLst>
              </p:cNvPr>
              <p:cNvSpPr/>
              <p:nvPr/>
            </p:nvSpPr>
            <p:spPr>
              <a:xfrm>
                <a:off x="1018936" y="3044039"/>
                <a:ext cx="26912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oMath>
                  </m:oMathPara>
                </a14:m>
                <a:endParaRPr lang="zh-CN" altLang="en-US" dirty="0"/>
              </a:p>
            </p:txBody>
          </p:sp>
        </mc:Choice>
        <mc:Fallback xmlns="">
          <p:sp>
            <p:nvSpPr>
              <p:cNvPr id="3" name="矩形 2">
                <a:extLst>
                  <a:ext uri="{FF2B5EF4-FFF2-40B4-BE49-F238E27FC236}">
                    <a16:creationId xmlns:a16="http://schemas.microsoft.com/office/drawing/2014/main" id="{5326F2B9-D81F-4FC8-A5CF-BAF635005B63}"/>
                  </a:ext>
                </a:extLst>
              </p:cNvPr>
              <p:cNvSpPr>
                <a:spLocks noRot="1" noChangeAspect="1" noMove="1" noResize="1" noEditPoints="1" noAdjustHandles="1" noChangeArrowheads="1" noChangeShapeType="1" noTextEdit="1"/>
              </p:cNvSpPr>
              <p:nvPr/>
            </p:nvSpPr>
            <p:spPr>
              <a:xfrm>
                <a:off x="1018936" y="3044039"/>
                <a:ext cx="2691250" cy="369332"/>
              </a:xfrm>
              <a:prstGeom prst="rect">
                <a:avLst/>
              </a:prstGeom>
              <a:blipFill>
                <a:blip r:embed="rId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EC7B5CF-234F-4AEF-AE37-05EE77386A71}"/>
                  </a:ext>
                </a:extLst>
              </p:cNvPr>
              <p:cNvSpPr/>
              <p:nvPr/>
            </p:nvSpPr>
            <p:spPr>
              <a:xfrm>
                <a:off x="3566048" y="3043422"/>
                <a:ext cx="57838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3</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2</m:t>
                              </m:r>
                            </m:sub>
                          </m:sSub>
                          <m:r>
                            <m:rPr>
                              <m:sty m:val="p"/>
                            </m:rPr>
                            <a:rPr lang="zh-CN" altLang="en-US" i="0">
                              <a:latin typeface="Cambria Math" panose="02040503050406030204" pitchFamily="18" charset="0"/>
                            </a:rPr>
                            <m:t>tanh</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1</m:t>
                              </m:r>
                            </m:sub>
                          </m:sSub>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3</m:t>
                              </m:r>
                            </m:sub>
                          </m:sSub>
                        </m:e>
                      </m:d>
                    </m:oMath>
                  </m:oMathPara>
                </a14:m>
                <a:endParaRPr lang="zh-CN" altLang="en-US" dirty="0"/>
              </a:p>
            </p:txBody>
          </p:sp>
        </mc:Choice>
        <mc:Fallback xmlns="">
          <p:sp>
            <p:nvSpPr>
              <p:cNvPr id="7" name="矩形 6">
                <a:extLst>
                  <a:ext uri="{FF2B5EF4-FFF2-40B4-BE49-F238E27FC236}">
                    <a16:creationId xmlns:a16="http://schemas.microsoft.com/office/drawing/2014/main" id="{7EC7B5CF-234F-4AEF-AE37-05EE77386A71}"/>
                  </a:ext>
                </a:extLst>
              </p:cNvPr>
              <p:cNvSpPr>
                <a:spLocks noRot="1" noChangeAspect="1" noMove="1" noResize="1" noEditPoints="1" noAdjustHandles="1" noChangeArrowheads="1" noChangeShapeType="1" noTextEdit="1"/>
              </p:cNvSpPr>
              <p:nvPr/>
            </p:nvSpPr>
            <p:spPr>
              <a:xfrm>
                <a:off x="3566048" y="3043422"/>
                <a:ext cx="5783802" cy="369332"/>
              </a:xfrm>
              <a:prstGeom prst="rect">
                <a:avLst/>
              </a:prstGeom>
              <a:blipFill>
                <a:blip r:embed="rId8"/>
                <a:stretch>
                  <a:fillRect t="-118033" b="-185246"/>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83F4DCB3-6952-4A9E-9E0D-339ED23BFBBC}"/>
              </a:ext>
            </a:extLst>
          </p:cNvPr>
          <p:cNvCxnSpPr>
            <a:cxnSpLocks/>
          </p:cNvCxnSpPr>
          <p:nvPr/>
        </p:nvCxnSpPr>
        <p:spPr>
          <a:xfrm>
            <a:off x="3962399" y="3208951"/>
            <a:ext cx="0" cy="26634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880452"/>
      </p:ext>
    </p:extLst>
  </p:cSld>
  <p:clrMapOvr>
    <a:masterClrMapping/>
  </p:clrMapOvr>
  <mc:AlternateContent xmlns:mc="http://schemas.openxmlformats.org/markup-compatibility/2006" xmlns:p14="http://schemas.microsoft.com/office/powerpoint/2010/main">
    <mc:Choice Requires="p14">
      <p:transition spd="med" p14:dur="700" advTm="43712">
        <p:fade/>
      </p:transition>
    </mc:Choice>
    <mc:Fallback xmlns="">
      <p:transition spd="med" advTm="4371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量化实数</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15</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165182"/>
                <a:ext cx="7501665" cy="167567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假设我们有一个</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𝐻</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假设空间，由</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个实数参数化</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在计算机中，每个实数用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64</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位表示（</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双浮点数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因此，假设类实际上包括</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至多</a:t>
                </a:r>
                <a14:m>
                  <m:oMath xmlns:m="http://schemas.openxmlformats.org/officeDocument/2006/math">
                    <m:r>
                      <a:rPr lang="en-US" altLang="zh-CN" i="1" dirty="0" smtClean="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𝑑</m:t>
                    </m:r>
                    <m:r>
                      <a:rPr lang="en-US" altLang="zh-CN" i="1" dirty="0" smtClean="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 = </m:t>
                    </m:r>
                    <m:sSup>
                      <m:sSupPr>
                        <m:ctrlPr>
                          <a:rPr lang="en-US" altLang="zh-CN" b="0" i="1" dirty="0" smtClean="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dirty="0" smtClean="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e>
                      <m:sup>
                        <m:r>
                          <a:rPr lang="en-US" altLang="zh-CN" i="1" dirty="0" smtClean="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64</m:t>
                        </m:r>
                        <m:r>
                          <a:rPr lang="en-US" altLang="zh-CN" i="1" dirty="0" smtClean="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𝑚</m:t>
                        </m:r>
                      </m:sup>
                    </m:sSup>
                    <m:r>
                      <a:rPr lang="zh-CN" altLang="en-US" i="1" dirty="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种</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不同的假设</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165182"/>
                <a:ext cx="7501665" cy="1675672"/>
              </a:xfrm>
              <a:prstGeom prst="rect">
                <a:avLst/>
              </a:prstGeom>
              <a:blipFill>
                <a:blip r:embed="rId5"/>
                <a:stretch>
                  <a:fillRect l="-488" b="-581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CF1D911E-C283-4222-AD5F-B2589330B9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6022" y="3315601"/>
            <a:ext cx="4291956" cy="2091109"/>
          </a:xfrm>
          <a:prstGeom prst="rect">
            <a:avLst/>
          </a:prstGeom>
        </p:spPr>
      </p:pic>
    </p:spTree>
    <p:extLst>
      <p:ext uri="{BB962C8B-B14F-4D97-AF65-F5344CB8AC3E}">
        <p14:creationId xmlns:p14="http://schemas.microsoft.com/office/powerpoint/2010/main" val="2203756722"/>
      </p:ext>
    </p:extLst>
  </p:cSld>
  <p:clrMapOvr>
    <a:masterClrMapping/>
  </p:clrMapOvr>
  <mc:AlternateContent xmlns:mc="http://schemas.openxmlformats.org/markup-compatibility/2006" xmlns:p14="http://schemas.microsoft.com/office/powerpoint/2010/main">
    <mc:Choice Requires="p14">
      <p:transition spd="med" p14:dur="700" advTm="145789">
        <p:fade/>
      </p:transition>
    </mc:Choice>
    <mc:Fallback xmlns="">
      <p:transition spd="med" advTm="145789">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样本</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复杂度</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16</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165181"/>
                <a:ext cx="7501665" cy="348671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对于由</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个实数参数化的模型，为了以至少</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𝛿</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的概率获得不高于</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的泛化误差，我们需要</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个训练样本</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使得</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它与</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参数数量</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线性相关</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165181"/>
                <a:ext cx="7501665" cy="3486717"/>
              </a:xfrm>
              <a:prstGeom prst="rect">
                <a:avLst/>
              </a:prstGeom>
              <a:blipFill>
                <a:blip r:embed="rId5"/>
                <a:stretch>
                  <a:fillRect l="-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363712C-4EF0-4070-8C35-B9A1544AF7C0}"/>
                  </a:ext>
                </a:extLst>
              </p:cNvPr>
              <p:cNvSpPr/>
              <p:nvPr/>
            </p:nvSpPr>
            <p:spPr>
              <a:xfrm>
                <a:off x="2564207" y="2441008"/>
                <a:ext cx="4015586"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𝑁</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a:latin typeface="Cambria Math" panose="02040503050406030204" pitchFamily="18" charset="0"/>
                            </a:rPr>
                            <m:t>2</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𝜖</m:t>
                              </m:r>
                            </m:e>
                            <m:sup>
                              <m:r>
                                <a:rPr lang="zh-CN" altLang="en-US" sz="2000">
                                  <a:latin typeface="Cambria Math" panose="02040503050406030204" pitchFamily="18" charset="0"/>
                                </a:rPr>
                                <m:t>2</m:t>
                              </m:r>
                            </m:sup>
                          </m:sSup>
                        </m:den>
                      </m:f>
                      <m:r>
                        <a:rPr lang="zh-CN" altLang="en-US" sz="2000">
                          <a:latin typeface="Cambria Math" panose="02040503050406030204" pitchFamily="18" charset="0"/>
                        </a:rPr>
                        <m:t>(64</m:t>
                      </m:r>
                      <m:r>
                        <a:rPr lang="zh-CN" altLang="en-US" sz="2000" i="1">
                          <a:latin typeface="Cambria Math" panose="02040503050406030204" pitchFamily="18" charset="0"/>
                        </a:rPr>
                        <m:t>𝑚</m:t>
                      </m:r>
                      <m:r>
                        <a:rPr lang="zh-CN" altLang="en-US" sz="2000">
                          <a:latin typeface="Cambria Math" panose="02040503050406030204" pitchFamily="18" charset="0"/>
                        </a:rPr>
                        <m:t>+</m:t>
                      </m:r>
                      <m:r>
                        <m:rPr>
                          <m:sty m:val="p"/>
                        </m:rPr>
                        <a:rPr lang="zh-CN" altLang="en-US" sz="2000" i="0">
                          <a:latin typeface="Cambria Math" panose="02040503050406030204" pitchFamily="18" charset="0"/>
                        </a:rPr>
                        <m:t>log</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i="1">
                              <a:latin typeface="Cambria Math" panose="02040503050406030204" pitchFamily="18" charset="0"/>
                            </a:rPr>
                            <m:t>𝛿</m:t>
                          </m:r>
                        </m:den>
                      </m:f>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𝑂</m:t>
                          </m:r>
                        </m:e>
                        <m:sub>
                          <m:r>
                            <a:rPr lang="zh-CN" altLang="en-US" sz="2000" i="1">
                              <a:latin typeface="Cambria Math" panose="02040503050406030204" pitchFamily="18" charset="0"/>
                            </a:rPr>
                            <m:t>𝜖</m:t>
                          </m:r>
                          <m:r>
                            <a:rPr lang="zh-CN" altLang="en-US" sz="2000">
                              <a:latin typeface="Cambria Math" panose="02040503050406030204" pitchFamily="18" charset="0"/>
                            </a:rPr>
                            <m:t>,</m:t>
                          </m:r>
                          <m:r>
                            <a:rPr lang="zh-CN" altLang="en-US" sz="2000" i="1">
                              <a:latin typeface="Cambria Math" panose="02040503050406030204" pitchFamily="18" charset="0"/>
                            </a:rPr>
                            <m:t>𝛿</m:t>
                          </m:r>
                        </m:sub>
                      </m:sSub>
                      <m:r>
                        <a:rPr lang="zh-CN" altLang="en-US" sz="2000">
                          <a:latin typeface="Cambria Math" panose="02040503050406030204" pitchFamily="18" charset="0"/>
                        </a:rPr>
                        <m:t>(</m:t>
                      </m:r>
                      <m:r>
                        <a:rPr lang="zh-CN" altLang="en-US" sz="2000" i="1">
                          <a:latin typeface="Cambria Math" panose="02040503050406030204" pitchFamily="18" charset="0"/>
                        </a:rPr>
                        <m:t>𝑚</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 name="矩形 2">
                <a:extLst>
                  <a:ext uri="{FF2B5EF4-FFF2-40B4-BE49-F238E27FC236}">
                    <a16:creationId xmlns:a16="http://schemas.microsoft.com/office/drawing/2014/main" id="{3363712C-4EF0-4070-8C35-B9A1544AF7C0}"/>
                  </a:ext>
                </a:extLst>
              </p:cNvPr>
              <p:cNvSpPr>
                <a:spLocks noRot="1" noChangeAspect="1" noMove="1" noResize="1" noEditPoints="1" noAdjustHandles="1" noChangeArrowheads="1" noChangeShapeType="1" noTextEdit="1"/>
              </p:cNvSpPr>
              <p:nvPr/>
            </p:nvSpPr>
            <p:spPr>
              <a:xfrm>
                <a:off x="2564207" y="2441008"/>
                <a:ext cx="4015586" cy="67056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8493049"/>
      </p:ext>
    </p:extLst>
  </p:cSld>
  <p:clrMapOvr>
    <a:masterClrMapping/>
  </p:clrMapOvr>
  <mc:AlternateContent xmlns:mc="http://schemas.openxmlformats.org/markup-compatibility/2006" xmlns:p14="http://schemas.microsoft.com/office/powerpoint/2010/main">
    <mc:Choice Requires="p14">
      <p:transition spd="med" p14:dur="700" advTm="52449">
        <p:fade/>
      </p:transition>
    </mc:Choice>
    <mc:Fallback xmlns="">
      <p:transition spd="med" advTm="5244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样本</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复杂度的例子</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17</a:t>
            </a:fld>
            <a:endParaRPr lang="zh-CN" altLang="en-US" dirty="0"/>
          </a:p>
        </p:txBody>
      </p:sp>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290897"/>
            <a:ext cx="7501665" cy="68137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维数据上拟合线性回归</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图片 5">
            <a:extLst>
              <a:ext uri="{FF2B5EF4-FFF2-40B4-BE49-F238E27FC236}">
                <a16:creationId xmlns:a16="http://schemas.microsoft.com/office/drawing/2014/main" id="{1BBA4BAC-D94A-4A83-8A60-EFA11F78C771}"/>
              </a:ext>
            </a:extLst>
          </p:cNvPr>
          <p:cNvPicPr>
            <a:picLocks noChangeAspect="1"/>
          </p:cNvPicPr>
          <p:nvPr/>
        </p:nvPicPr>
        <p:blipFill>
          <a:blip r:embed="rId3"/>
          <a:stretch>
            <a:fillRect/>
          </a:stretch>
        </p:blipFill>
        <p:spPr>
          <a:xfrm>
            <a:off x="5253495" y="1903907"/>
            <a:ext cx="2929908" cy="2529840"/>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6B9C708-CC4E-47CF-938E-EF9902C0CA5D}"/>
                  </a:ext>
                </a:extLst>
              </p:cNvPr>
              <p:cNvSpPr/>
              <p:nvPr/>
            </p:nvSpPr>
            <p:spPr>
              <a:xfrm>
                <a:off x="5253495" y="4509603"/>
                <a:ext cx="26912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oMath>
                  </m:oMathPara>
                </a14:m>
                <a:endParaRPr lang="zh-CN" altLang="en-US" dirty="0"/>
              </a:p>
            </p:txBody>
          </p:sp>
        </mc:Choice>
        <mc:Fallback xmlns="">
          <p:sp>
            <p:nvSpPr>
              <p:cNvPr id="8" name="矩形 7">
                <a:extLst>
                  <a:ext uri="{FF2B5EF4-FFF2-40B4-BE49-F238E27FC236}">
                    <a16:creationId xmlns:a16="http://schemas.microsoft.com/office/drawing/2014/main" id="{26B9C708-CC4E-47CF-938E-EF9902C0CA5D}"/>
                  </a:ext>
                </a:extLst>
              </p:cNvPr>
              <p:cNvSpPr>
                <a:spLocks noRot="1" noChangeAspect="1" noMove="1" noResize="1" noEditPoints="1" noAdjustHandles="1" noChangeArrowheads="1" noChangeShapeType="1" noTextEdit="1"/>
              </p:cNvSpPr>
              <p:nvPr/>
            </p:nvSpPr>
            <p:spPr>
              <a:xfrm>
                <a:off x="5253495" y="4509603"/>
                <a:ext cx="2691250" cy="369332"/>
              </a:xfrm>
              <a:prstGeom prst="rect">
                <a:avLst/>
              </a:prstGeom>
              <a:blipFill>
                <a:blip r:embed="rId6"/>
                <a:stretch>
                  <a:fillRect b="-1500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93BC5AD-D8AA-477F-A71A-89DD29F33FF1}"/>
              </a:ext>
            </a:extLst>
          </p:cNvPr>
          <p:cNvPicPr>
            <a:picLocks noChangeAspect="1"/>
          </p:cNvPicPr>
          <p:nvPr/>
        </p:nvPicPr>
        <p:blipFill rotWithShape="1">
          <a:blip r:embed="rId7"/>
          <a:srcRect r="49609"/>
          <a:stretch/>
        </p:blipFill>
        <p:spPr>
          <a:xfrm>
            <a:off x="681738" y="1963234"/>
            <a:ext cx="3067222" cy="241118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612B8E0-B098-409E-9F55-866A022E3D5B}"/>
                  </a:ext>
                </a:extLst>
              </p:cNvPr>
              <p:cNvSpPr/>
              <p:nvPr/>
            </p:nvSpPr>
            <p:spPr>
              <a:xfrm>
                <a:off x="1206924" y="4491099"/>
                <a:ext cx="18651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1</m:t>
                          </m:r>
                        </m:sub>
                      </m:sSub>
                      <m:r>
                        <a:rPr lang="zh-CN" altLang="en-US" i="1">
                          <a:latin typeface="Cambria Math" panose="02040503050406030204" pitchFamily="18" charset="0"/>
                        </a:rPr>
                        <m:t>𝑥</m:t>
                      </m:r>
                    </m:oMath>
                  </m:oMathPara>
                </a14:m>
                <a:endParaRPr lang="zh-CN" altLang="en-US" dirty="0"/>
              </a:p>
            </p:txBody>
          </p:sp>
        </mc:Choice>
        <mc:Fallback xmlns="">
          <p:sp>
            <p:nvSpPr>
              <p:cNvPr id="5" name="矩形 4">
                <a:extLst>
                  <a:ext uri="{FF2B5EF4-FFF2-40B4-BE49-F238E27FC236}">
                    <a16:creationId xmlns:a16="http://schemas.microsoft.com/office/drawing/2014/main" id="{7612B8E0-B098-409E-9F55-866A022E3D5B}"/>
                  </a:ext>
                </a:extLst>
              </p:cNvPr>
              <p:cNvSpPr>
                <a:spLocks noRot="1" noChangeAspect="1" noMove="1" noResize="1" noEditPoints="1" noAdjustHandles="1" noChangeArrowheads="1" noChangeShapeType="1" noTextEdit="1"/>
              </p:cNvSpPr>
              <p:nvPr/>
            </p:nvSpPr>
            <p:spPr>
              <a:xfrm>
                <a:off x="1206924" y="4491099"/>
                <a:ext cx="1865190" cy="369332"/>
              </a:xfrm>
              <a:prstGeom prst="rect">
                <a:avLst/>
              </a:prstGeom>
              <a:blipFill>
                <a:blip r:embed="rId8"/>
                <a:stretch>
                  <a:fillRect b="-1500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1AA38B9E-463E-495B-A6E5-21759FD2E3D3}"/>
              </a:ext>
            </a:extLst>
          </p:cNvPr>
          <p:cNvSpPr txBox="1"/>
          <p:nvPr/>
        </p:nvSpPr>
        <p:spPr>
          <a:xfrm>
            <a:off x="836791" y="5056612"/>
            <a:ext cx="3067222" cy="923330"/>
          </a:xfrm>
          <a:prstGeom prst="rect">
            <a:avLst/>
          </a:prstGeom>
          <a:noFill/>
        </p:spPr>
        <p:txBody>
          <a:bodyPr wrap="square" rtlCol="0">
            <a:spAutoFit/>
          </a:bodyPr>
          <a:lstStyle/>
          <a:p>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对于1维数据线性回归，通常需要</a:t>
            </a:r>
            <a:r>
              <a:rPr 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大约10</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a:t>
            </a:r>
            <a:r>
              <a:rPr 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点</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a:t>
            </a:r>
            <a:r>
              <a:rPr lang="en-US"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以一定</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置信度</a:t>
            </a:r>
            <a:r>
              <a:rPr lang="en-US"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拟合直线</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a:extLst>
              <a:ext uri="{FF2B5EF4-FFF2-40B4-BE49-F238E27FC236}">
                <a16:creationId xmlns:a16="http://schemas.microsoft.com/office/drawing/2014/main" id="{D5C09AD6-1FBB-4EC4-8D84-BEF3F98DDDF3}"/>
              </a:ext>
            </a:extLst>
          </p:cNvPr>
          <p:cNvSpPr txBox="1"/>
          <p:nvPr/>
        </p:nvSpPr>
        <p:spPr>
          <a:xfrm>
            <a:off x="5116181" y="5056612"/>
            <a:ext cx="3067222" cy="923330"/>
          </a:xfrm>
          <a:prstGeom prst="rect">
            <a:avLst/>
          </a:prstGeom>
          <a:noFill/>
        </p:spPr>
        <p:txBody>
          <a:bodyPr wrap="square" rtlCol="0">
            <a:spAutoFit/>
          </a:bodyPr>
          <a:lstStyle/>
          <a:p>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对于2维数据线性回归，通常需要</a:t>
            </a:r>
            <a:r>
              <a:rPr 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大约20个点</a:t>
            </a: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以一定</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置信度</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拟合</a:t>
            </a:r>
            <a:r>
              <a:rPr lang="en-US"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超平面</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7" name="直接连接符 6">
            <a:extLst>
              <a:ext uri="{FF2B5EF4-FFF2-40B4-BE49-F238E27FC236}">
                <a16:creationId xmlns:a16="http://schemas.microsoft.com/office/drawing/2014/main" id="{CCD8B0A3-89F5-40D6-8377-921415BA476A}"/>
              </a:ext>
            </a:extLst>
          </p:cNvPr>
          <p:cNvCxnSpPr>
            <a:cxnSpLocks/>
          </p:cNvCxnSpPr>
          <p:nvPr/>
        </p:nvCxnSpPr>
        <p:spPr>
          <a:xfrm>
            <a:off x="4572000" y="1972271"/>
            <a:ext cx="0" cy="41104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852790"/>
      </p:ext>
    </p:extLst>
  </p:cSld>
  <p:clrMapOvr>
    <a:masterClrMapping/>
  </p:clrMapOvr>
  <mc:AlternateContent xmlns:mc="http://schemas.openxmlformats.org/markup-compatibility/2006" xmlns:p14="http://schemas.microsoft.com/office/powerpoint/2010/main">
    <mc:Choice Requires="p14">
      <p:transition spd="med" p14:dur="700" advTm="42272">
        <p:fade/>
      </p:transition>
    </mc:Choice>
    <mc:Fallback xmlns="">
      <p:transition spd="med" advTm="42272">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CA62C646-3753-4EA1-961B-A752BE7F372E}"/>
              </a:ext>
            </a:extLst>
          </p:cNvPr>
          <p:cNvSpPr/>
          <p:nvPr/>
        </p:nvSpPr>
        <p:spPr>
          <a:xfrm>
            <a:off x="960597" y="3658295"/>
            <a:ext cx="7248525" cy="1137981"/>
          </a:xfrm>
          <a:prstGeom prst="round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81738" y="1"/>
            <a:ext cx="8137922" cy="1028699"/>
          </a:xfrm>
        </p:spPr>
        <p:txBody>
          <a:bodyPr/>
          <a:lstStyle/>
          <a:p>
            <a:r>
              <a:rPr lang="zh-CN" altLang="en-US" dirty="0"/>
              <a:t>样本</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复杂度的例子</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18</a:t>
            </a:fld>
            <a:endParaRPr lang="zh-CN" altLang="en-US" dirty="0"/>
          </a:p>
        </p:txBody>
      </p:sp>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290897"/>
            <a:ext cx="7501665" cy="95046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维数据上拟合线性回归</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标准</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特征工程范例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a:extLst>
              <a:ext uri="{FF2B5EF4-FFF2-40B4-BE49-F238E27FC236}">
                <a16:creationId xmlns:a16="http://schemas.microsoft.com/office/drawing/2014/main" id="{E1C5FAEC-808D-4C71-9722-F735A02F7745}"/>
              </a:ext>
            </a:extLst>
          </p:cNvPr>
          <p:cNvSpPr txBox="1"/>
          <p:nvPr/>
        </p:nvSpPr>
        <p:spPr>
          <a:xfrm>
            <a:off x="1051785" y="5854449"/>
            <a:ext cx="6761570" cy="646331"/>
          </a:xfrm>
          <a:prstGeom prst="rect">
            <a:avLst/>
          </a:prstGeom>
          <a:noFill/>
        </p:spPr>
        <p:txBody>
          <a:bodyPr wrap="square" rtlCol="0">
            <a:spAutoFit/>
          </a:bodyPr>
          <a:lstStyle/>
          <a:p>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 100 万维数据线性回归，我们通常需要大约 1000 万</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条数据</a:t>
            </a: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以一定置信度拟合</a:t>
            </a:r>
            <a:r>
              <a:rPr lang="en-US"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一条直线</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Content Placeholder 2">
            <a:extLst>
              <a:ext uri="{FF2B5EF4-FFF2-40B4-BE49-F238E27FC236}">
                <a16:creationId xmlns:a16="http://schemas.microsoft.com/office/drawing/2014/main" id="{3DA1FCDC-59B6-4828-900C-7573B2E86A1B}"/>
              </a:ext>
            </a:extLst>
          </p:cNvPr>
          <p:cNvSpPr txBox="1">
            <a:spLocks/>
          </p:cNvSpPr>
          <p:nvPr/>
        </p:nvSpPr>
        <p:spPr>
          <a:xfrm>
            <a:off x="1617824" y="2167695"/>
            <a:ext cx="6382034" cy="816307"/>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a:t>
            </a:r>
            <a:r>
              <a:rPr lang="en-US" sz="2000"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工作日</a:t>
            </a:r>
            <a:r>
              <a:rPr lang="en-US" sz="20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星期五</a:t>
            </a: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性别</a:t>
            </a:r>
            <a:r>
              <a:rPr lang="en-US" altLang="zh-CN" sz="20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男性</a:t>
            </a:r>
            <a:r>
              <a:rPr lang="en-US" altLang="zh-CN"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err="1">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城市</a:t>
            </a:r>
            <a:r>
              <a:rPr lang="en-US" altLang="zh-CN" sz="2000" dirty="0">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err="1">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16" name="Content Placeholder 2">
            <a:extLst>
              <a:ext uri="{FF2B5EF4-FFF2-40B4-BE49-F238E27FC236}">
                <a16:creationId xmlns:a16="http://schemas.microsoft.com/office/drawing/2014/main" id="{241E55B3-A82B-4695-A635-8108B13C9C6B}"/>
              </a:ext>
            </a:extLst>
          </p:cNvPr>
          <p:cNvSpPr txBox="1">
            <a:spLocks/>
          </p:cNvSpPr>
          <p:nvPr/>
        </p:nvSpPr>
        <p:spPr>
          <a:xfrm>
            <a:off x="628650" y="1945457"/>
            <a:ext cx="7886700" cy="1740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7" name="矩形 16">
            <a:extLst>
              <a:ext uri="{FF2B5EF4-FFF2-40B4-BE49-F238E27FC236}">
                <a16:creationId xmlns:a16="http://schemas.microsoft.com/office/drawing/2014/main" id="{E94E5730-F6FF-4BAD-8709-E645B45E38A5}"/>
              </a:ext>
            </a:extLst>
          </p:cNvPr>
          <p:cNvSpPr/>
          <p:nvPr/>
        </p:nvSpPr>
        <p:spPr>
          <a:xfrm>
            <a:off x="960597" y="3730487"/>
            <a:ext cx="7248525" cy="1015663"/>
          </a:xfrm>
          <a:prstGeom prst="rect">
            <a:avLst/>
          </a:prstGeom>
        </p:spPr>
        <p:txBody>
          <a:bodyPr wrap="square">
            <a:spAutoFit/>
          </a:bodyPr>
          <a:lstStyle/>
          <a:p>
            <a:pPr algn="ct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5:1 9:1 12:1 45:1 154:1 509:1 4089:1 45314:1 988576:1</a:t>
            </a:r>
          </a:p>
          <a:p>
            <a:pPr algn="ct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 2:1 7:1 18:1 34:1 176:1 510:1 3879:1 71310:1 818034:1</a:t>
            </a:r>
          </a:p>
          <a:p>
            <a:pPr algn="ct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18" name="Straight Arrow Connector 5">
            <a:extLst>
              <a:ext uri="{FF2B5EF4-FFF2-40B4-BE49-F238E27FC236}">
                <a16:creationId xmlns:a16="http://schemas.microsoft.com/office/drawing/2014/main" id="{176B3A98-221A-4740-B855-9A7729093222}"/>
              </a:ext>
            </a:extLst>
          </p:cNvPr>
          <p:cNvCxnSpPr>
            <a:cxnSpLocks/>
          </p:cNvCxnSpPr>
          <p:nvPr/>
        </p:nvCxnSpPr>
        <p:spPr>
          <a:xfrm flipH="1">
            <a:off x="3920067" y="2521146"/>
            <a:ext cx="778934" cy="6637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6">
            <a:extLst>
              <a:ext uri="{FF2B5EF4-FFF2-40B4-BE49-F238E27FC236}">
                <a16:creationId xmlns:a16="http://schemas.microsoft.com/office/drawing/2014/main" id="{D821BB0E-8F9A-4F94-B258-2B323EF82AC2}"/>
              </a:ext>
            </a:extLst>
          </p:cNvPr>
          <p:cNvCxnSpPr>
            <a:cxnSpLocks/>
          </p:cNvCxnSpPr>
          <p:nvPr/>
        </p:nvCxnSpPr>
        <p:spPr>
          <a:xfrm flipH="1">
            <a:off x="4879280" y="2521146"/>
            <a:ext cx="1098187" cy="602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7">
            <a:extLst>
              <a:ext uri="{FF2B5EF4-FFF2-40B4-BE49-F238E27FC236}">
                <a16:creationId xmlns:a16="http://schemas.microsoft.com/office/drawing/2014/main" id="{32E24932-00BF-4DEE-83FE-A5DD2D221234}"/>
              </a:ext>
            </a:extLst>
          </p:cNvPr>
          <p:cNvCxnSpPr>
            <a:cxnSpLocks/>
          </p:cNvCxnSpPr>
          <p:nvPr/>
        </p:nvCxnSpPr>
        <p:spPr>
          <a:xfrm flipH="1">
            <a:off x="2589555" y="2521146"/>
            <a:ext cx="619312" cy="5719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Content Placeholder 2">
            <a:extLst>
              <a:ext uri="{FF2B5EF4-FFF2-40B4-BE49-F238E27FC236}">
                <a16:creationId xmlns:a16="http://schemas.microsoft.com/office/drawing/2014/main" id="{0D000B45-312F-4DD6-A021-D80E221466B6}"/>
              </a:ext>
            </a:extLst>
          </p:cNvPr>
          <p:cNvSpPr txBox="1">
            <a:spLocks/>
          </p:cNvSpPr>
          <p:nvPr/>
        </p:nvSpPr>
        <p:spPr>
          <a:xfrm>
            <a:off x="1750245" y="3184925"/>
            <a:ext cx="4048268" cy="473370"/>
          </a:xfrm>
          <a:prstGeom prst="rect">
            <a:avLst/>
          </a:prstGeom>
        </p:spPr>
        <p:txBody>
          <a:bodyPr vert="horz" lIns="68580" tIns="34290" rIns="68580" bIns="3429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a:t>
            </a:r>
            <a:r>
              <a:rPr lang="en-US" sz="20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0,0,0,0,1,0,0</a:t>
            </a: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sz="20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0,1</a:t>
            </a: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sz="2000" dirty="0">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0,0,1,0…0</a:t>
            </a: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50982DC-7E27-4E07-B388-5E4C2614012B}"/>
                  </a:ext>
                </a:extLst>
              </p:cNvPr>
              <p:cNvSpPr/>
              <p:nvPr/>
            </p:nvSpPr>
            <p:spPr>
              <a:xfrm>
                <a:off x="3348462" y="4824937"/>
                <a:ext cx="2472793" cy="1000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𝑓</m:t>
                      </m:r>
                      <m:r>
                        <a:rPr lang="zh-CN" altLang="en-US" sz="2000" i="0">
                          <a:latin typeface="Cambria Math" panose="02040503050406030204" pitchFamily="18" charset="0"/>
                        </a:rPr>
                        <m:t>(</m:t>
                      </m:r>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0">
                              <a:latin typeface="Cambria Math" panose="02040503050406030204" pitchFamily="18" charset="0"/>
                            </a:rPr>
                            <m:t>0</m:t>
                          </m:r>
                        </m:sub>
                      </m:sSub>
                      <m:r>
                        <a:rPr lang="zh-CN" altLang="en-US" sz="2000" i="0">
                          <a:latin typeface="Cambria Math" panose="02040503050406030204" pitchFamily="18" charset="0"/>
                        </a:rPr>
                        <m:t>+</m:t>
                      </m:r>
                      <m:nary>
                        <m:naryPr>
                          <m:chr m:val="∑"/>
                          <m:limLoc m:val="undOvr"/>
                          <m:grow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𝑖</m:t>
                          </m:r>
                          <m:r>
                            <a:rPr lang="zh-CN" altLang="en-US" sz="2000" i="0">
                              <a:latin typeface="Cambria Math" panose="02040503050406030204" pitchFamily="18" charset="0"/>
                            </a:rPr>
                            <m:t>=1</m:t>
                          </m:r>
                        </m:sub>
                        <m:sup>
                          <m:sSup>
                            <m:sSupPr>
                              <m:ctrlPr>
                                <a:rPr lang="zh-CN" altLang="en-US" sz="2000" i="1">
                                  <a:latin typeface="Cambria Math" panose="02040503050406030204" pitchFamily="18" charset="0"/>
                                </a:rPr>
                              </m:ctrlPr>
                            </m:sSupPr>
                            <m:e>
                              <m:r>
                                <a:rPr lang="zh-CN" altLang="en-US" sz="2000" i="0">
                                  <a:latin typeface="Cambria Math" panose="02040503050406030204" pitchFamily="18" charset="0"/>
                                </a:rPr>
                                <m:t>10</m:t>
                              </m:r>
                            </m:e>
                            <m:sup>
                              <m:r>
                                <a:rPr lang="zh-CN" altLang="en-US" sz="2000" i="0">
                                  <a:latin typeface="Cambria Math" panose="02040503050406030204" pitchFamily="18" charset="0"/>
                                </a:rPr>
                                <m:t>6</m:t>
                              </m:r>
                            </m:sup>
                          </m:sSup>
                        </m:sup>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e>
                      </m:nary>
                    </m:oMath>
                  </m:oMathPara>
                </a14:m>
                <a:endParaRPr lang="zh-CN" altLang="en-US" sz="2000" dirty="0"/>
              </a:p>
            </p:txBody>
          </p:sp>
        </mc:Choice>
        <mc:Fallback xmlns="">
          <p:sp>
            <p:nvSpPr>
              <p:cNvPr id="3" name="矩形 2">
                <a:extLst>
                  <a:ext uri="{FF2B5EF4-FFF2-40B4-BE49-F238E27FC236}">
                    <a16:creationId xmlns:a16="http://schemas.microsoft.com/office/drawing/2014/main" id="{350982DC-7E27-4E07-B388-5E4C2614012B}"/>
                  </a:ext>
                </a:extLst>
              </p:cNvPr>
              <p:cNvSpPr>
                <a:spLocks noRot="1" noChangeAspect="1" noMove="1" noResize="1" noEditPoints="1" noAdjustHandles="1" noChangeArrowheads="1" noChangeShapeType="1" noTextEdit="1"/>
              </p:cNvSpPr>
              <p:nvPr/>
            </p:nvSpPr>
            <p:spPr>
              <a:xfrm>
                <a:off x="3348462" y="4824937"/>
                <a:ext cx="2472793" cy="1000851"/>
              </a:xfrm>
              <a:prstGeom prst="rect">
                <a:avLst/>
              </a:prstGeom>
              <a:blipFill>
                <a:blip r:embed="rId6"/>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868875688"/>
      </p:ext>
    </p:extLst>
  </p:cSld>
  <p:clrMapOvr>
    <a:masterClrMapping/>
  </p:clrMapOvr>
  <mc:AlternateContent xmlns:mc="http://schemas.openxmlformats.org/markup-compatibility/2006" xmlns:p14="http://schemas.microsoft.com/office/powerpoint/2010/main">
    <mc:Choice Requires="p14">
      <p:transition spd="med" p14:dur="700" advTm="191434">
        <p:fade/>
      </p:transition>
    </mc:Choice>
    <mc:Fallback xmlns="">
      <p:transition spd="med" advTm="1914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5" grpId="0"/>
      <p:bldP spid="17" grpId="0"/>
      <p:bldP spid="21"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CBE4405-9211-44F3-A35B-3E637CA25D5D}"/>
              </a:ext>
            </a:extLst>
          </p:cNvPr>
          <p:cNvSpPr>
            <a:spLocks noGrp="1"/>
          </p:cNvSpPr>
          <p:nvPr>
            <p:ph type="sldNum" sz="quarter" idx="12"/>
          </p:nvPr>
        </p:nvSpPr>
        <p:spPr/>
        <p:txBody>
          <a:bodyPr/>
          <a:lstStyle/>
          <a:p>
            <a:fld id="{5DD3DB80-B894-403A-B48E-6FDC1A72010E}" type="slidenum">
              <a:rPr lang="zh-CN" altLang="en-US" smtClean="0"/>
              <a:t>19</a:t>
            </a:fld>
            <a:endParaRPr lang="zh-CN" altLang="en-US" dirty="0"/>
          </a:p>
        </p:txBody>
      </p:sp>
      <p:sp>
        <p:nvSpPr>
          <p:cNvPr id="5" name="标题 4">
            <a:extLst>
              <a:ext uri="{FF2B5EF4-FFF2-40B4-BE49-F238E27FC236}">
                <a16:creationId xmlns:a16="http://schemas.microsoft.com/office/drawing/2014/main" id="{DD001F93-56E6-4EA6-8378-D90E55569FE7}"/>
              </a:ext>
            </a:extLst>
          </p:cNvPr>
          <p:cNvSpPr>
            <a:spLocks noGrp="1"/>
          </p:cNvSpPr>
          <p:nvPr>
            <p:ph type="title"/>
          </p:nvPr>
        </p:nvSpPr>
        <p:spPr/>
        <p:txBody>
          <a:bodyPr/>
          <a:lstStyle/>
          <a:p>
            <a:r>
              <a:rPr lang="zh-CN" altLang="en-US" dirty="0"/>
              <a:t>工业界训练机器学习模型</a:t>
            </a:r>
          </a:p>
        </p:txBody>
      </p:sp>
      <p:sp>
        <p:nvSpPr>
          <p:cNvPr id="7" name="内容占位符 2 1">
            <a:extLst>
              <a:ext uri="{FF2B5EF4-FFF2-40B4-BE49-F238E27FC236}">
                <a16:creationId xmlns:a16="http://schemas.microsoft.com/office/drawing/2014/main" id="{0FA6C386-C660-4FA4-B506-C5C0C5CD9DAB}"/>
              </a:ext>
            </a:extLst>
          </p:cNvPr>
          <p:cNvSpPr txBox="1">
            <a:spLocks/>
          </p:cNvSpPr>
          <p:nvPr/>
        </p:nvSpPr>
        <p:spPr>
          <a:xfrm>
            <a:off x="681738" y="1290897"/>
            <a:ext cx="7501665" cy="165701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大公司拥有庞大的数据工程团队和多年的数据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模型精度的瓶颈：模型的复杂度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训练时间</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不一定要构建很复杂的模型在给定的训练集上尽量提升效果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而是通过扩展数据量和特征集，结合线性模型，来提升效果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9" name="直接箭头连接符 8">
            <a:extLst>
              <a:ext uri="{FF2B5EF4-FFF2-40B4-BE49-F238E27FC236}">
                <a16:creationId xmlns:a16="http://schemas.microsoft.com/office/drawing/2014/main" id="{2654ADB0-240B-49B5-AFDC-1E10EF7442E0}"/>
              </a:ext>
            </a:extLst>
          </p:cNvPr>
          <p:cNvCxnSpPr/>
          <p:nvPr/>
        </p:nvCxnSpPr>
        <p:spPr>
          <a:xfrm>
            <a:off x="2094931" y="3480179"/>
            <a:ext cx="0" cy="258625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0" name="直接箭头连接符 9">
            <a:extLst>
              <a:ext uri="{FF2B5EF4-FFF2-40B4-BE49-F238E27FC236}">
                <a16:creationId xmlns:a16="http://schemas.microsoft.com/office/drawing/2014/main" id="{B1D2A4F2-FD7A-46D8-BED0-94B80609E476}"/>
              </a:ext>
            </a:extLst>
          </p:cNvPr>
          <p:cNvCxnSpPr>
            <a:cxnSpLocks/>
          </p:cNvCxnSpPr>
          <p:nvPr/>
        </p:nvCxnSpPr>
        <p:spPr>
          <a:xfrm>
            <a:off x="2094931" y="3480179"/>
            <a:ext cx="375995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2" name="矩形 11">
            <a:extLst>
              <a:ext uri="{FF2B5EF4-FFF2-40B4-BE49-F238E27FC236}">
                <a16:creationId xmlns:a16="http://schemas.microsoft.com/office/drawing/2014/main" id="{7B5CC6B9-D4D4-4873-A7DC-D40AC76B276C}"/>
              </a:ext>
            </a:extLst>
          </p:cNvPr>
          <p:cNvSpPr/>
          <p:nvPr/>
        </p:nvSpPr>
        <p:spPr>
          <a:xfrm>
            <a:off x="2530699" y="3019848"/>
            <a:ext cx="3228882" cy="369332"/>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特征扩展：构建更多的特征</a:t>
            </a:r>
            <a:endParaRPr lang="zh-CN" altLang="en-US" dirty="0"/>
          </a:p>
        </p:txBody>
      </p:sp>
      <p:sp>
        <p:nvSpPr>
          <p:cNvPr id="13" name="矩形 12">
            <a:extLst>
              <a:ext uri="{FF2B5EF4-FFF2-40B4-BE49-F238E27FC236}">
                <a16:creationId xmlns:a16="http://schemas.microsoft.com/office/drawing/2014/main" id="{8E7C5ACD-EEA8-4611-BB8C-627F1A93A706}"/>
              </a:ext>
            </a:extLst>
          </p:cNvPr>
          <p:cNvSpPr/>
          <p:nvPr/>
        </p:nvSpPr>
        <p:spPr>
          <a:xfrm>
            <a:off x="325974" y="4085227"/>
            <a:ext cx="1768957" cy="1754326"/>
          </a:xfrm>
          <a:prstGeom prst="rect">
            <a:avLst/>
          </a:prstGeom>
        </p:spPr>
        <p:txBody>
          <a:bodyPr wrap="square">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数据扩展：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dirty="0">
                <a:ea typeface="阿里巴巴普惠体 R" panose="00020600040101010101" pitchFamily="18" charset="-122"/>
              </a:rPr>
              <a:t>往前看越早的数据，就能获得更大的数据量，但是早期数据可能偏移</a:t>
            </a:r>
            <a:endParaRPr lang="zh-CN" altLang="en-US" dirty="0"/>
          </a:p>
        </p:txBody>
      </p:sp>
      <p:sp>
        <p:nvSpPr>
          <p:cNvPr id="14" name="矩形 13">
            <a:extLst>
              <a:ext uri="{FF2B5EF4-FFF2-40B4-BE49-F238E27FC236}">
                <a16:creationId xmlns:a16="http://schemas.microsoft.com/office/drawing/2014/main" id="{34BC2673-5978-4E29-9B28-F3AC7565F3A7}"/>
              </a:ext>
            </a:extLst>
          </p:cNvPr>
          <p:cNvSpPr/>
          <p:nvPr/>
        </p:nvSpPr>
        <p:spPr>
          <a:xfrm>
            <a:off x="2210937" y="3582537"/>
            <a:ext cx="2968383" cy="198454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49DDD47-D698-4326-AEFA-0B3FB6CC4756}"/>
              </a:ext>
            </a:extLst>
          </p:cNvPr>
          <p:cNvSpPr/>
          <p:nvPr/>
        </p:nvSpPr>
        <p:spPr>
          <a:xfrm>
            <a:off x="3025714" y="4403972"/>
            <a:ext cx="1338828" cy="369332"/>
          </a:xfrm>
          <a:prstGeom prst="rect">
            <a:avLst/>
          </a:prstGeom>
        </p:spPr>
        <p:txBody>
          <a:bodyPr wrap="none">
            <a:spAutoFit/>
          </a:bodyPr>
          <a:lstStyle/>
          <a:p>
            <a:pPr algn="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训练数据集</a:t>
            </a:r>
            <a:endParaRPr lang="zh-CN" altLang="en-US" dirty="0"/>
          </a:p>
        </p:txBody>
      </p:sp>
      <p:pic>
        <p:nvPicPr>
          <p:cNvPr id="16" name="图片 15">
            <a:extLst>
              <a:ext uri="{FF2B5EF4-FFF2-40B4-BE49-F238E27FC236}">
                <a16:creationId xmlns:a16="http://schemas.microsoft.com/office/drawing/2014/main" id="{F97FC750-6E91-4D1E-A03D-DF0829AC9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978" y="3709876"/>
            <a:ext cx="3400994" cy="1657018"/>
          </a:xfrm>
          <a:prstGeom prst="rect">
            <a:avLst/>
          </a:prstGeom>
        </p:spPr>
      </p:pic>
    </p:spTree>
    <p:extLst>
      <p:ext uri="{BB962C8B-B14F-4D97-AF65-F5344CB8AC3E}">
        <p14:creationId xmlns:p14="http://schemas.microsoft.com/office/powerpoint/2010/main" val="416506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5">
            <a:extLst>
              <a:ext uri="{FF2B5EF4-FFF2-40B4-BE49-F238E27FC236}">
                <a16:creationId xmlns:a16="http://schemas.microsoft.com/office/drawing/2014/main" id="{5DF43D0C-BF2B-47E9-85E9-9E07A3CB534A}"/>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学习理论</a:t>
            </a:r>
          </a:p>
        </p:txBody>
      </p:sp>
    </p:spTree>
    <p:extLst>
      <p:ext uri="{BB962C8B-B14F-4D97-AF65-F5344CB8AC3E}">
        <p14:creationId xmlns:p14="http://schemas.microsoft.com/office/powerpoint/2010/main" val="561792799"/>
      </p:ext>
    </p:extLst>
  </p:cSld>
  <p:clrMapOvr>
    <a:masterClrMapping/>
  </p:clrMapOvr>
  <mc:AlternateContent xmlns:mc="http://schemas.openxmlformats.org/markup-compatibility/2006" xmlns:p14="http://schemas.microsoft.com/office/powerpoint/2010/main">
    <mc:Choice Requires="p14">
      <p:transition spd="med" p14:dur="700" advTm="4946">
        <p:fade/>
      </p:transition>
    </mc:Choice>
    <mc:Fallback xmlns="">
      <p:transition spd="med" advTm="494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5">
            <a:extLst>
              <a:ext uri="{FF2B5EF4-FFF2-40B4-BE49-F238E27FC236}">
                <a16:creationId xmlns:a16="http://schemas.microsoft.com/office/drawing/2014/main" id="{EFAF9D0B-BCC3-456A-A692-6A501351E19D}"/>
              </a:ext>
            </a:extLst>
          </p:cNvPr>
          <p:cNvSpPr txBox="1"/>
          <p:nvPr/>
        </p:nvSpPr>
        <p:spPr>
          <a:xfrm>
            <a:off x="2275060" y="3786717"/>
            <a:ext cx="5887365" cy="707886"/>
          </a:xfrm>
          <a:prstGeom prst="rect">
            <a:avLst/>
          </a:prstGeom>
          <a:noFill/>
        </p:spPr>
        <p:txBody>
          <a:bodyPr wrap="square" rtlCol="0">
            <a:spAutoFit/>
          </a:bodyPr>
          <a:lstStyle/>
          <a:p>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VC</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维</a:t>
            </a:r>
          </a:p>
        </p:txBody>
      </p:sp>
    </p:spTree>
    <p:extLst>
      <p:ext uri="{BB962C8B-B14F-4D97-AF65-F5344CB8AC3E}">
        <p14:creationId xmlns:p14="http://schemas.microsoft.com/office/powerpoint/2010/main" val="789269479"/>
      </p:ext>
    </p:extLst>
  </p:cSld>
  <p:clrMapOvr>
    <a:masterClrMapping/>
  </p:clrMapOvr>
  <mc:AlternateContent xmlns:mc="http://schemas.openxmlformats.org/markup-compatibility/2006" xmlns:p14="http://schemas.microsoft.com/office/powerpoint/2010/main">
    <mc:Choice Requires="p14">
      <p:transition spd="med" p14:dur="700" advTm="5310">
        <p:fade/>
      </p:transition>
    </mc:Choice>
    <mc:Fallback xmlns="">
      <p:transition spd="med" advTm="531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打散（</a:t>
            </a:r>
            <a:r>
              <a:rPr lang="en-US" altLang="zh-CN" dirty="0"/>
              <a:t>Shattering</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7"/>
                <a:ext cx="7866987" cy="234500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定义</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一个模型类可以打散成一个数据点集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up>
                      </m:sSup>
                    </m:oMath>
                  </m:oMathPara>
                </a14:m>
                <a:endParaRPr lang="en-US" altLang="zh-CN" dirty="0"/>
              </a:p>
              <a:p>
                <a:pPr marL="457200" lvl="1"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如果对于这些点上可能存在的每个标签，在该类中存在获得零训练误差的模型</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7"/>
                <a:ext cx="7866987" cy="2345004"/>
              </a:xfrm>
              <a:prstGeom prst="rect">
                <a:avLst/>
              </a:prstGeom>
              <a:blipFill>
                <a:blip r:embed="rId6"/>
                <a:stretch>
                  <a:fillRect l="-465" r="-543" b="-233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D185C91-05B3-4D72-899A-BEC3312DE643}"/>
              </a:ext>
            </a:extLst>
          </p:cNvPr>
          <p:cNvPicPr>
            <a:picLocks noChangeAspect="1"/>
          </p:cNvPicPr>
          <p:nvPr/>
        </p:nvPicPr>
        <p:blipFill>
          <a:blip r:embed="rId7"/>
          <a:stretch>
            <a:fillRect/>
          </a:stretch>
        </p:blipFill>
        <p:spPr>
          <a:xfrm>
            <a:off x="2403995" y="3800053"/>
            <a:ext cx="4336009" cy="2220685"/>
          </a:xfrm>
          <a:prstGeom prst="rect">
            <a:avLst/>
          </a:prstGeom>
        </p:spPr>
      </p:pic>
      <p:sp>
        <p:nvSpPr>
          <p:cNvPr id="6" name="文本框 5">
            <a:extLst>
              <a:ext uri="{FF2B5EF4-FFF2-40B4-BE49-F238E27FC236}">
                <a16:creationId xmlns:a16="http://schemas.microsoft.com/office/drawing/2014/main" id="{88FCB1AB-639D-4B49-B278-7B5A1FFAA893}"/>
              </a:ext>
            </a:extLst>
          </p:cNvPr>
          <p:cNvSpPr txBox="1"/>
          <p:nvPr/>
        </p:nvSpPr>
        <p:spPr>
          <a:xfrm>
            <a:off x="2608050" y="6142192"/>
            <a:ext cx="3927900" cy="369332"/>
          </a:xfrm>
          <a:prstGeom prst="rect">
            <a:avLst/>
          </a:prstGeom>
          <a:noFill/>
        </p:spPr>
        <p:txBody>
          <a:bodyPr wrap="square" rtlCol="0">
            <a:spAutoFit/>
          </a:bodyPr>
          <a:lstStyle/>
          <a:p>
            <a:pPr algn="ct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线性模型类</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打散成</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3点集</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ustDataLst>
      <p:tags r:id="rId1"/>
    </p:custDataLst>
    <p:extLst>
      <p:ext uri="{BB962C8B-B14F-4D97-AF65-F5344CB8AC3E}">
        <p14:creationId xmlns:p14="http://schemas.microsoft.com/office/powerpoint/2010/main" val="1459166066"/>
      </p:ext>
    </p:extLst>
  </p:cSld>
  <p:clrMapOvr>
    <a:masterClrMapping/>
  </p:clrMapOvr>
  <mc:AlternateContent xmlns:mc="http://schemas.openxmlformats.org/markup-compatibility/2006" xmlns:p14="http://schemas.microsoft.com/office/powerpoint/2010/main">
    <mc:Choice Requires="p14">
      <p:transition spd="med" p14:dur="700" advTm="101691">
        <p:fade/>
      </p:transition>
    </mc:Choice>
    <mc:Fallback xmlns="">
      <p:transition spd="med" advTm="1016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VC</a:t>
            </a:r>
            <a:r>
              <a:rPr lang="zh-CN" altLang="en-US" dirty="0"/>
              <a:t>维</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22</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5" y="1431866"/>
                <a:ext cx="5276774" cy="37152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可打散的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子集越大，假设空间越具有表达性，即偏差越小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在实例空间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上定义的假设空间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Vapnik-Chervonenkis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VC(H)</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由</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H</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能打散的</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X</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的最大有限子集</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的大小。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的任意大的有限子集可以被打散，那么</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𝑉𝐶</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如果存在至少一个大小为</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的子集可以被打散，那么</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𝑉𝐶</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5" y="1431866"/>
                <a:ext cx="5276774" cy="3715218"/>
              </a:xfrm>
              <a:prstGeom prst="rect">
                <a:avLst/>
              </a:prstGeom>
              <a:blipFill>
                <a:blip r:embed="rId5"/>
                <a:stretch>
                  <a:fillRect l="-694" t="-985" r="-231" b="-1642"/>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446F21A6-9DDE-41E1-9C78-2F055C83F504}"/>
              </a:ext>
            </a:extLst>
          </p:cNvPr>
          <p:cNvPicPr>
            <a:picLocks noChangeAspect="1"/>
          </p:cNvPicPr>
          <p:nvPr/>
        </p:nvPicPr>
        <p:blipFill>
          <a:blip r:embed="rId6"/>
          <a:stretch>
            <a:fillRect/>
          </a:stretch>
        </p:blipFill>
        <p:spPr>
          <a:xfrm>
            <a:off x="6882607" y="3148612"/>
            <a:ext cx="1014013" cy="1240620"/>
          </a:xfrm>
          <a:prstGeom prst="rect">
            <a:avLst/>
          </a:prstGeom>
        </p:spPr>
      </p:pic>
      <p:sp>
        <p:nvSpPr>
          <p:cNvPr id="14" name="矩形 13">
            <a:extLst>
              <a:ext uri="{FF2B5EF4-FFF2-40B4-BE49-F238E27FC236}">
                <a16:creationId xmlns:a16="http://schemas.microsoft.com/office/drawing/2014/main" id="{3DB2972A-6138-4140-80E0-78679886F454}"/>
              </a:ext>
            </a:extLst>
          </p:cNvPr>
          <p:cNvSpPr/>
          <p:nvPr/>
        </p:nvSpPr>
        <p:spPr>
          <a:xfrm>
            <a:off x="6262463" y="4394084"/>
            <a:ext cx="2194832" cy="338554"/>
          </a:xfrm>
          <a:prstGeom prst="rect">
            <a:avLst/>
          </a:prstGeom>
        </p:spPr>
        <p:txBody>
          <a:bodyPr wrap="none">
            <a:spAutoFit/>
          </a:bodyPr>
          <a:lstStyle/>
          <a:p>
            <a:r>
              <a:rPr 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Alexey </a:t>
            </a:r>
            <a:r>
              <a:rPr lang="en-US" sz="1600" dirty="0" err="1">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Chervonenkis</a:t>
            </a:r>
            <a:endParaRPr 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5" name="图片 14">
            <a:extLst>
              <a:ext uri="{FF2B5EF4-FFF2-40B4-BE49-F238E27FC236}">
                <a16:creationId xmlns:a16="http://schemas.microsoft.com/office/drawing/2014/main" id="{47FB4707-376B-460E-8151-B78899839FA7}"/>
              </a:ext>
            </a:extLst>
          </p:cNvPr>
          <p:cNvPicPr>
            <a:picLocks noChangeAspect="1"/>
          </p:cNvPicPr>
          <p:nvPr/>
        </p:nvPicPr>
        <p:blipFill>
          <a:blip r:embed="rId7"/>
          <a:stretch>
            <a:fillRect/>
          </a:stretch>
        </p:blipFill>
        <p:spPr>
          <a:xfrm>
            <a:off x="6833146" y="1542914"/>
            <a:ext cx="1053465" cy="1132628"/>
          </a:xfrm>
          <a:prstGeom prst="rect">
            <a:avLst/>
          </a:prstGeom>
        </p:spPr>
      </p:pic>
      <p:sp>
        <p:nvSpPr>
          <p:cNvPr id="16" name="矩形 15">
            <a:extLst>
              <a:ext uri="{FF2B5EF4-FFF2-40B4-BE49-F238E27FC236}">
                <a16:creationId xmlns:a16="http://schemas.microsoft.com/office/drawing/2014/main" id="{995A8364-B173-4D78-AC96-E3B3154EA9CC}"/>
              </a:ext>
            </a:extLst>
          </p:cNvPr>
          <p:cNvSpPr/>
          <p:nvPr/>
        </p:nvSpPr>
        <p:spPr>
          <a:xfrm>
            <a:off x="6527840" y="2675542"/>
            <a:ext cx="1723549" cy="338554"/>
          </a:xfrm>
          <a:prstGeom prst="rect">
            <a:avLst/>
          </a:prstGeom>
        </p:spPr>
        <p:txBody>
          <a:bodyPr wrap="none">
            <a:spAutoFit/>
          </a:bodyPr>
          <a:lstStyle/>
          <a:p>
            <a:r>
              <a:rPr 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Vladimir </a:t>
            </a:r>
            <a:r>
              <a:rPr lang="en-US" sz="1600" dirty="0" err="1">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Vapnik</a:t>
            </a:r>
            <a:endParaRPr 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页脚占位符 1">
            <a:extLst>
              <a:ext uri="{FF2B5EF4-FFF2-40B4-BE49-F238E27FC236}">
                <a16:creationId xmlns:a16="http://schemas.microsoft.com/office/drawing/2014/main" id="{C8F9C1E5-7F1A-4000-96BD-E5F389F1FCE2}"/>
              </a:ext>
            </a:extLst>
          </p:cNvPr>
          <p:cNvSpPr>
            <a:spLocks noGrp="1"/>
          </p:cNvSpPr>
          <p:nvPr>
            <p:ph type="ftr" sz="quarter" idx="11"/>
          </p:nvPr>
        </p:nvSpPr>
        <p:spPr>
          <a:xfrm>
            <a:off x="502443" y="6240464"/>
            <a:ext cx="3105151" cy="206381"/>
          </a:xfrm>
        </p:spPr>
        <p:txBody>
          <a:bodyPr/>
          <a:lstStyle/>
          <a:p>
            <a:r>
              <a:rPr lang="en-US" altLang="zh-CN" dirty="0"/>
              <a:t>Ray Mooney</a:t>
            </a:r>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AB96D726-5F8E-4F83-8CAE-D8DDF7F62ABF}"/>
                  </a:ext>
                </a:extLst>
              </p:cNvPr>
              <p:cNvSpPr txBox="1">
                <a:spLocks/>
              </p:cNvSpPr>
              <p:nvPr/>
            </p:nvSpPr>
            <p:spPr>
              <a:xfrm>
                <a:off x="681738" y="5147084"/>
                <a:ext cx="7869057" cy="152384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如果没有大小为</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的子集可打散，那么</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𝑉𝐶</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&lt;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要打散</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个实例，我们需要</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 ≥</m:t>
                    </m:r>
                    <m:sSup>
                      <m:sSupPr>
                        <m:ctrl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e>
                      <m:sup>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𝑉𝐶</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i="0" dirty="0">
                              <a:latin typeface="Cambria Math" panose="02040503050406030204" pitchFamily="18" charset="0"/>
                              <a:ea typeface="阿里巴巴普惠体 R" panose="00020600040101010101" pitchFamily="18" charset="-122"/>
                              <a:cs typeface="阿里巴巴普惠体 R" panose="00020600040101010101" pitchFamily="18" charset="-122"/>
                            </a:rPr>
                            <m:t>log</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 |</m:t>
                      </m:r>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8" name="内容占位符 2">
                <a:extLst>
                  <a:ext uri="{FF2B5EF4-FFF2-40B4-BE49-F238E27FC236}">
                    <a16:creationId xmlns:a16="http://schemas.microsoft.com/office/drawing/2014/main" id="{AB96D726-5F8E-4F83-8CAE-D8DDF7F62ABF}"/>
                  </a:ext>
                </a:extLst>
              </p:cNvPr>
              <p:cNvSpPr txBox="1">
                <a:spLocks noRot="1" noChangeAspect="1" noMove="1" noResize="1" noEditPoints="1" noAdjustHandles="1" noChangeArrowheads="1" noChangeShapeType="1" noTextEdit="1"/>
              </p:cNvSpPr>
              <p:nvPr/>
            </p:nvSpPr>
            <p:spPr>
              <a:xfrm>
                <a:off x="681738" y="5147084"/>
                <a:ext cx="7869057" cy="1523845"/>
              </a:xfrm>
              <a:prstGeom prst="rect">
                <a:avLst/>
              </a:prstGeom>
              <a:blipFill>
                <a:blip r:embed="rId8"/>
                <a:stretch>
                  <a:fillRect t="-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25230"/>
      </p:ext>
    </p:extLst>
  </p:cSld>
  <p:clrMapOvr>
    <a:masterClrMapping/>
  </p:clrMapOvr>
  <mc:AlternateContent xmlns:mc="http://schemas.openxmlformats.org/markup-compatibility/2006" xmlns:p14="http://schemas.microsoft.com/office/powerpoint/2010/main">
    <mc:Choice Requires="p14">
      <p:transition spd="med" p14:dur="700" advTm="174665">
        <p:fade/>
      </p:transition>
    </mc:Choice>
    <mc:Fallback xmlns="">
      <p:transition spd="med" advTm="174665">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VC</a:t>
            </a:r>
            <a:r>
              <a:rPr lang="zh-CN" altLang="en-US" dirty="0"/>
              <a:t>维示例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23</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95168" y="1188343"/>
            <a:ext cx="7953661" cy="12151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考虑实平面中的线性模型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有的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个实例可以被打散</a:t>
            </a:r>
          </a:p>
        </p:txBody>
      </p:sp>
      <p:sp>
        <p:nvSpPr>
          <p:cNvPr id="6" name="文本框 5">
            <a:extLst>
              <a:ext uri="{FF2B5EF4-FFF2-40B4-BE49-F238E27FC236}">
                <a16:creationId xmlns:a16="http://schemas.microsoft.com/office/drawing/2014/main" id="{88FCB1AB-639D-4B49-B278-7B5A1FFAA893}"/>
              </a:ext>
            </a:extLst>
          </p:cNvPr>
          <p:cNvSpPr txBox="1"/>
          <p:nvPr/>
        </p:nvSpPr>
        <p:spPr>
          <a:xfrm>
            <a:off x="2968726" y="6055798"/>
            <a:ext cx="3206547" cy="369332"/>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所有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个可能的标签可以分开</a:t>
            </a:r>
          </a:p>
        </p:txBody>
      </p:sp>
      <p:pic>
        <p:nvPicPr>
          <p:cNvPr id="7" name="图片 6">
            <a:extLst>
              <a:ext uri="{FF2B5EF4-FFF2-40B4-BE49-F238E27FC236}">
                <a16:creationId xmlns:a16="http://schemas.microsoft.com/office/drawing/2014/main" id="{8F786A78-689A-4C19-9D94-BF25EC2A75C7}"/>
              </a:ext>
            </a:extLst>
          </p:cNvPr>
          <p:cNvPicPr>
            <a:picLocks noChangeAspect="1"/>
          </p:cNvPicPr>
          <p:nvPr/>
        </p:nvPicPr>
        <p:blipFill>
          <a:blip r:embed="rId3"/>
          <a:stretch>
            <a:fillRect/>
          </a:stretch>
        </p:blipFill>
        <p:spPr>
          <a:xfrm>
            <a:off x="1128304" y="2403474"/>
            <a:ext cx="6733309" cy="3311204"/>
          </a:xfrm>
          <a:prstGeom prst="rect">
            <a:avLst/>
          </a:prstGeom>
        </p:spPr>
      </p:pic>
    </p:spTree>
    <p:extLst>
      <p:ext uri="{BB962C8B-B14F-4D97-AF65-F5344CB8AC3E}">
        <p14:creationId xmlns:p14="http://schemas.microsoft.com/office/powerpoint/2010/main" val="146308098"/>
      </p:ext>
    </p:extLst>
  </p:cSld>
  <p:clrMapOvr>
    <a:masterClrMapping/>
  </p:clrMapOvr>
  <mc:AlternateContent xmlns:mc="http://schemas.openxmlformats.org/markup-compatibility/2006" xmlns:p14="http://schemas.microsoft.com/office/powerpoint/2010/main">
    <mc:Choice Requires="p14">
      <p:transition spd="med" p14:dur="700" advTm="27539">
        <p:fade/>
      </p:transition>
    </mc:Choice>
    <mc:Fallback xmlns="">
      <p:transition spd="med" advTm="27539">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VC</a:t>
            </a:r>
            <a:r>
              <a:rPr lang="zh-CN" altLang="en-US" dirty="0"/>
              <a:t>维示例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24</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95169" y="1431867"/>
            <a:ext cx="7953661" cy="48085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有的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个实例用一条直线不能打散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由于我们可以找到一个由线性模型打散的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个实例集合，</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因此线性模型的</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VC</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维至少为</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图片 7">
            <a:extLst>
              <a:ext uri="{FF2B5EF4-FFF2-40B4-BE49-F238E27FC236}">
                <a16:creationId xmlns:a16="http://schemas.microsoft.com/office/drawing/2014/main" id="{9EDB2602-2666-417B-BB23-2FA9724D0FA7}"/>
              </a:ext>
            </a:extLst>
          </p:cNvPr>
          <p:cNvPicPr>
            <a:picLocks noChangeAspect="1"/>
          </p:cNvPicPr>
          <p:nvPr/>
        </p:nvPicPr>
        <p:blipFill>
          <a:blip r:embed="rId3"/>
          <a:stretch>
            <a:fillRect/>
          </a:stretch>
        </p:blipFill>
        <p:spPr>
          <a:xfrm>
            <a:off x="1445016" y="2058631"/>
            <a:ext cx="6253968" cy="2592433"/>
          </a:xfrm>
          <a:prstGeom prst="rect">
            <a:avLst/>
          </a:prstGeom>
        </p:spPr>
      </p:pic>
    </p:spTree>
    <p:extLst>
      <p:ext uri="{BB962C8B-B14F-4D97-AF65-F5344CB8AC3E}">
        <p14:creationId xmlns:p14="http://schemas.microsoft.com/office/powerpoint/2010/main" val="1713468937"/>
      </p:ext>
    </p:extLst>
  </p:cSld>
  <p:clrMapOvr>
    <a:masterClrMapping/>
  </p:clrMapOvr>
  <mc:AlternateContent xmlns:mc="http://schemas.openxmlformats.org/markup-compatibility/2006" xmlns:p14="http://schemas.microsoft.com/office/powerpoint/2010/main">
    <mc:Choice Requires="p14">
      <p:transition spd="med" p14:dur="700" advTm="37674">
        <p:fade/>
      </p:transition>
    </mc:Choice>
    <mc:Fallback xmlns="">
      <p:transition spd="med" advTm="3767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VC</a:t>
            </a:r>
            <a:r>
              <a:rPr lang="zh-CN" altLang="en-US" dirty="0"/>
              <a:t>维示例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7"/>
            <a:ext cx="7953661" cy="48085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考虑实平面上的轴平行矩形，即两个实值特征上的区间连接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个实例可以被打散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sz="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个实例不能被打散</a:t>
            </a:r>
          </a:p>
        </p:txBody>
      </p:sp>
      <p:grpSp>
        <p:nvGrpSpPr>
          <p:cNvPr id="9" name="Group 53">
            <a:extLst>
              <a:ext uri="{FF2B5EF4-FFF2-40B4-BE49-F238E27FC236}">
                <a16:creationId xmlns:a16="http://schemas.microsoft.com/office/drawing/2014/main" id="{467B2CE8-87ED-43B4-BA64-50B30A0427B1}"/>
              </a:ext>
            </a:extLst>
          </p:cNvPr>
          <p:cNvGrpSpPr>
            <a:grpSpLocks/>
          </p:cNvGrpSpPr>
          <p:nvPr/>
        </p:nvGrpSpPr>
        <p:grpSpPr bwMode="auto">
          <a:xfrm>
            <a:off x="1514834" y="2625490"/>
            <a:ext cx="708025" cy="631825"/>
            <a:chOff x="757" y="1623"/>
            <a:chExt cx="446" cy="398"/>
          </a:xfrm>
        </p:grpSpPr>
        <p:sp>
          <p:nvSpPr>
            <p:cNvPr id="10" name="Line 17">
              <a:extLst>
                <a:ext uri="{FF2B5EF4-FFF2-40B4-BE49-F238E27FC236}">
                  <a16:creationId xmlns:a16="http://schemas.microsoft.com/office/drawing/2014/main" id="{E91DE16C-51D5-4697-9DB3-C00B5DBB88A8}"/>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1" name="Line 18">
              <a:extLst>
                <a:ext uri="{FF2B5EF4-FFF2-40B4-BE49-F238E27FC236}">
                  <a16:creationId xmlns:a16="http://schemas.microsoft.com/office/drawing/2014/main" id="{22ECFCA2-653D-4587-AFBE-9E2A5E94AD20}"/>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2" name="Oval 49">
              <a:extLst>
                <a:ext uri="{FF2B5EF4-FFF2-40B4-BE49-F238E27FC236}">
                  <a16:creationId xmlns:a16="http://schemas.microsoft.com/office/drawing/2014/main" id="{FF261C8C-C6C0-4664-9AAB-498024DDBE32}"/>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4" name="Oval 50">
              <a:extLst>
                <a:ext uri="{FF2B5EF4-FFF2-40B4-BE49-F238E27FC236}">
                  <a16:creationId xmlns:a16="http://schemas.microsoft.com/office/drawing/2014/main" id="{DC59AF9C-CF82-49BF-87C1-7E2A50758CEE}"/>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5" name="Oval 51">
              <a:extLst>
                <a:ext uri="{FF2B5EF4-FFF2-40B4-BE49-F238E27FC236}">
                  <a16:creationId xmlns:a16="http://schemas.microsoft.com/office/drawing/2014/main" id="{A96D3CF7-9273-4A77-BBB7-82B3D0E23410}"/>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6" name="Oval 52">
              <a:extLst>
                <a:ext uri="{FF2B5EF4-FFF2-40B4-BE49-F238E27FC236}">
                  <a16:creationId xmlns:a16="http://schemas.microsoft.com/office/drawing/2014/main" id="{E7DF6825-BB55-47F0-91A7-FDE466964F5B}"/>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17" name="Group 54">
            <a:extLst>
              <a:ext uri="{FF2B5EF4-FFF2-40B4-BE49-F238E27FC236}">
                <a16:creationId xmlns:a16="http://schemas.microsoft.com/office/drawing/2014/main" id="{B82E27A3-B3CA-4FD8-A2B0-1787875E31C5}"/>
              </a:ext>
            </a:extLst>
          </p:cNvPr>
          <p:cNvGrpSpPr>
            <a:grpSpLocks/>
          </p:cNvGrpSpPr>
          <p:nvPr/>
        </p:nvGrpSpPr>
        <p:grpSpPr bwMode="auto">
          <a:xfrm>
            <a:off x="2262546" y="2625490"/>
            <a:ext cx="708025" cy="631825"/>
            <a:chOff x="757" y="1623"/>
            <a:chExt cx="446" cy="398"/>
          </a:xfrm>
        </p:grpSpPr>
        <p:sp>
          <p:nvSpPr>
            <p:cNvPr id="18" name="Line 55">
              <a:extLst>
                <a:ext uri="{FF2B5EF4-FFF2-40B4-BE49-F238E27FC236}">
                  <a16:creationId xmlns:a16="http://schemas.microsoft.com/office/drawing/2014/main" id="{A6BB7568-A831-4721-9F78-9EB489076788}"/>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9" name="Line 56">
              <a:extLst>
                <a:ext uri="{FF2B5EF4-FFF2-40B4-BE49-F238E27FC236}">
                  <a16:creationId xmlns:a16="http://schemas.microsoft.com/office/drawing/2014/main" id="{CFD5F69D-EB43-4927-925C-7FD9E158DE7D}"/>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20" name="Oval 57">
              <a:extLst>
                <a:ext uri="{FF2B5EF4-FFF2-40B4-BE49-F238E27FC236}">
                  <a16:creationId xmlns:a16="http://schemas.microsoft.com/office/drawing/2014/main" id="{6C7E2780-B219-4656-8BEF-858F1F59DE23}"/>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21" name="Oval 58">
              <a:extLst>
                <a:ext uri="{FF2B5EF4-FFF2-40B4-BE49-F238E27FC236}">
                  <a16:creationId xmlns:a16="http://schemas.microsoft.com/office/drawing/2014/main" id="{C8FAE5AA-C216-4F23-AD0D-569D6A9F5E27}"/>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22" name="Oval 59">
              <a:extLst>
                <a:ext uri="{FF2B5EF4-FFF2-40B4-BE49-F238E27FC236}">
                  <a16:creationId xmlns:a16="http://schemas.microsoft.com/office/drawing/2014/main" id="{CCCCFE2C-4836-495E-BE6D-8D3918184F7F}"/>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23" name="Oval 60">
              <a:extLst>
                <a:ext uri="{FF2B5EF4-FFF2-40B4-BE49-F238E27FC236}">
                  <a16:creationId xmlns:a16="http://schemas.microsoft.com/office/drawing/2014/main" id="{DA6D2D99-1EF0-4D08-BBF6-6F5541807969}"/>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24" name="Group 61">
            <a:extLst>
              <a:ext uri="{FF2B5EF4-FFF2-40B4-BE49-F238E27FC236}">
                <a16:creationId xmlns:a16="http://schemas.microsoft.com/office/drawing/2014/main" id="{F7B0654D-600A-4A94-84E5-3B12A6953006}"/>
              </a:ext>
            </a:extLst>
          </p:cNvPr>
          <p:cNvGrpSpPr>
            <a:grpSpLocks/>
          </p:cNvGrpSpPr>
          <p:nvPr/>
        </p:nvGrpSpPr>
        <p:grpSpPr bwMode="auto">
          <a:xfrm>
            <a:off x="3019784" y="2625490"/>
            <a:ext cx="708025" cy="631825"/>
            <a:chOff x="757" y="1623"/>
            <a:chExt cx="446" cy="398"/>
          </a:xfrm>
        </p:grpSpPr>
        <p:sp>
          <p:nvSpPr>
            <p:cNvPr id="25" name="Line 62">
              <a:extLst>
                <a:ext uri="{FF2B5EF4-FFF2-40B4-BE49-F238E27FC236}">
                  <a16:creationId xmlns:a16="http://schemas.microsoft.com/office/drawing/2014/main" id="{35869D30-BB2A-4091-BD9E-F5E7DF38A49E}"/>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26" name="Line 63">
              <a:extLst>
                <a:ext uri="{FF2B5EF4-FFF2-40B4-BE49-F238E27FC236}">
                  <a16:creationId xmlns:a16="http://schemas.microsoft.com/office/drawing/2014/main" id="{BD3A1F7A-E1E3-4613-8F5B-796E6628EEB1}"/>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27" name="Oval 64">
              <a:extLst>
                <a:ext uri="{FF2B5EF4-FFF2-40B4-BE49-F238E27FC236}">
                  <a16:creationId xmlns:a16="http://schemas.microsoft.com/office/drawing/2014/main" id="{A0EE1DD8-85EF-4036-A540-49DAF4E52621}"/>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28" name="Oval 65">
              <a:extLst>
                <a:ext uri="{FF2B5EF4-FFF2-40B4-BE49-F238E27FC236}">
                  <a16:creationId xmlns:a16="http://schemas.microsoft.com/office/drawing/2014/main" id="{6E283ED1-6B0E-4A5C-9046-58E6B97AED4B}"/>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29" name="Oval 66">
              <a:extLst>
                <a:ext uri="{FF2B5EF4-FFF2-40B4-BE49-F238E27FC236}">
                  <a16:creationId xmlns:a16="http://schemas.microsoft.com/office/drawing/2014/main" id="{A851077B-40AC-4C4A-8A0C-4F24ADAA276E}"/>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30" name="Oval 67">
              <a:extLst>
                <a:ext uri="{FF2B5EF4-FFF2-40B4-BE49-F238E27FC236}">
                  <a16:creationId xmlns:a16="http://schemas.microsoft.com/office/drawing/2014/main" id="{8231B5F4-0DD0-4252-BB1D-1B5D8A3B684F}"/>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31" name="Group 68">
            <a:extLst>
              <a:ext uri="{FF2B5EF4-FFF2-40B4-BE49-F238E27FC236}">
                <a16:creationId xmlns:a16="http://schemas.microsoft.com/office/drawing/2014/main" id="{8FD83FF9-2A72-4E9E-B143-0E47D6E4225D}"/>
              </a:ext>
            </a:extLst>
          </p:cNvPr>
          <p:cNvGrpSpPr>
            <a:grpSpLocks/>
          </p:cNvGrpSpPr>
          <p:nvPr/>
        </p:nvGrpSpPr>
        <p:grpSpPr bwMode="auto">
          <a:xfrm>
            <a:off x="3767496" y="2625490"/>
            <a:ext cx="708025" cy="631825"/>
            <a:chOff x="757" y="1623"/>
            <a:chExt cx="446" cy="398"/>
          </a:xfrm>
        </p:grpSpPr>
        <p:sp>
          <p:nvSpPr>
            <p:cNvPr id="32" name="Line 69">
              <a:extLst>
                <a:ext uri="{FF2B5EF4-FFF2-40B4-BE49-F238E27FC236}">
                  <a16:creationId xmlns:a16="http://schemas.microsoft.com/office/drawing/2014/main" id="{C694055D-1DD0-42CD-A795-D58E626EC313}"/>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33" name="Line 70">
              <a:extLst>
                <a:ext uri="{FF2B5EF4-FFF2-40B4-BE49-F238E27FC236}">
                  <a16:creationId xmlns:a16="http://schemas.microsoft.com/office/drawing/2014/main" id="{937456DF-8AEB-4849-AAC6-34E883436A39}"/>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34" name="Oval 71">
              <a:extLst>
                <a:ext uri="{FF2B5EF4-FFF2-40B4-BE49-F238E27FC236}">
                  <a16:creationId xmlns:a16="http://schemas.microsoft.com/office/drawing/2014/main" id="{60D0B19F-A863-4015-9F2A-B9E32EE3B9C3}"/>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35" name="Oval 72">
              <a:extLst>
                <a:ext uri="{FF2B5EF4-FFF2-40B4-BE49-F238E27FC236}">
                  <a16:creationId xmlns:a16="http://schemas.microsoft.com/office/drawing/2014/main" id="{6CA8DA17-A603-4A30-AB05-6F1919473B21}"/>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36" name="Oval 73">
              <a:extLst>
                <a:ext uri="{FF2B5EF4-FFF2-40B4-BE49-F238E27FC236}">
                  <a16:creationId xmlns:a16="http://schemas.microsoft.com/office/drawing/2014/main" id="{037C0F3F-209E-46A0-B9EB-9D423AFCA21F}"/>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37" name="Oval 74">
              <a:extLst>
                <a:ext uri="{FF2B5EF4-FFF2-40B4-BE49-F238E27FC236}">
                  <a16:creationId xmlns:a16="http://schemas.microsoft.com/office/drawing/2014/main" id="{F73F08EF-05E6-40AC-AAE3-A1BF1B0B9137}"/>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38" name="Group 75">
            <a:extLst>
              <a:ext uri="{FF2B5EF4-FFF2-40B4-BE49-F238E27FC236}">
                <a16:creationId xmlns:a16="http://schemas.microsoft.com/office/drawing/2014/main" id="{C8A921D9-FE05-470C-9DD0-A18253BD450D}"/>
              </a:ext>
            </a:extLst>
          </p:cNvPr>
          <p:cNvGrpSpPr>
            <a:grpSpLocks/>
          </p:cNvGrpSpPr>
          <p:nvPr/>
        </p:nvGrpSpPr>
        <p:grpSpPr bwMode="auto">
          <a:xfrm>
            <a:off x="4545371" y="2625490"/>
            <a:ext cx="708025" cy="631825"/>
            <a:chOff x="757" y="1623"/>
            <a:chExt cx="446" cy="398"/>
          </a:xfrm>
        </p:grpSpPr>
        <p:sp>
          <p:nvSpPr>
            <p:cNvPr id="39" name="Line 76">
              <a:extLst>
                <a:ext uri="{FF2B5EF4-FFF2-40B4-BE49-F238E27FC236}">
                  <a16:creationId xmlns:a16="http://schemas.microsoft.com/office/drawing/2014/main" id="{1F4CBA7D-50BD-49B7-B76F-F41DF17E1476}"/>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0" name="Line 77">
              <a:extLst>
                <a:ext uri="{FF2B5EF4-FFF2-40B4-BE49-F238E27FC236}">
                  <a16:creationId xmlns:a16="http://schemas.microsoft.com/office/drawing/2014/main" id="{D0B229F1-2335-4992-95DF-97914DC51A58}"/>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41" name="Oval 78">
              <a:extLst>
                <a:ext uri="{FF2B5EF4-FFF2-40B4-BE49-F238E27FC236}">
                  <a16:creationId xmlns:a16="http://schemas.microsoft.com/office/drawing/2014/main" id="{E8ED2854-BCF1-4E80-AE89-7E431C2783F6}"/>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42" name="Oval 79">
              <a:extLst>
                <a:ext uri="{FF2B5EF4-FFF2-40B4-BE49-F238E27FC236}">
                  <a16:creationId xmlns:a16="http://schemas.microsoft.com/office/drawing/2014/main" id="{ED3D8740-029C-442B-AE5B-1EF07EA92C7D}"/>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43" name="Oval 80">
              <a:extLst>
                <a:ext uri="{FF2B5EF4-FFF2-40B4-BE49-F238E27FC236}">
                  <a16:creationId xmlns:a16="http://schemas.microsoft.com/office/drawing/2014/main" id="{296B7AE7-4BA6-4D2D-AEE4-83DAA24F8986}"/>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44" name="Oval 81">
              <a:extLst>
                <a:ext uri="{FF2B5EF4-FFF2-40B4-BE49-F238E27FC236}">
                  <a16:creationId xmlns:a16="http://schemas.microsoft.com/office/drawing/2014/main" id="{FB610B52-2F04-4C15-AD97-912D5840451E}"/>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45" name="Group 82">
            <a:extLst>
              <a:ext uri="{FF2B5EF4-FFF2-40B4-BE49-F238E27FC236}">
                <a16:creationId xmlns:a16="http://schemas.microsoft.com/office/drawing/2014/main" id="{B2349B56-B615-405E-BF6D-E6F63BBBFB78}"/>
              </a:ext>
            </a:extLst>
          </p:cNvPr>
          <p:cNvGrpSpPr>
            <a:grpSpLocks/>
          </p:cNvGrpSpPr>
          <p:nvPr/>
        </p:nvGrpSpPr>
        <p:grpSpPr bwMode="auto">
          <a:xfrm>
            <a:off x="5293084" y="2625490"/>
            <a:ext cx="708025" cy="631825"/>
            <a:chOff x="757" y="1623"/>
            <a:chExt cx="446" cy="398"/>
          </a:xfrm>
        </p:grpSpPr>
        <p:sp>
          <p:nvSpPr>
            <p:cNvPr id="46" name="Line 83">
              <a:extLst>
                <a:ext uri="{FF2B5EF4-FFF2-40B4-BE49-F238E27FC236}">
                  <a16:creationId xmlns:a16="http://schemas.microsoft.com/office/drawing/2014/main" id="{7A7A36DF-0530-45FE-90F6-48A869261CAE}"/>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7" name="Line 84">
              <a:extLst>
                <a:ext uri="{FF2B5EF4-FFF2-40B4-BE49-F238E27FC236}">
                  <a16:creationId xmlns:a16="http://schemas.microsoft.com/office/drawing/2014/main" id="{917E3765-0772-4D04-ABDC-5E03AF76FD8A}"/>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48" name="Oval 85">
              <a:extLst>
                <a:ext uri="{FF2B5EF4-FFF2-40B4-BE49-F238E27FC236}">
                  <a16:creationId xmlns:a16="http://schemas.microsoft.com/office/drawing/2014/main" id="{7EAA9DDD-2836-4FF2-8C43-365BC4DEC972}"/>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49" name="Oval 86">
              <a:extLst>
                <a:ext uri="{FF2B5EF4-FFF2-40B4-BE49-F238E27FC236}">
                  <a16:creationId xmlns:a16="http://schemas.microsoft.com/office/drawing/2014/main" id="{3035EA09-C95D-45A5-9461-CD25E061F8C1}"/>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50" name="Oval 87">
              <a:extLst>
                <a:ext uri="{FF2B5EF4-FFF2-40B4-BE49-F238E27FC236}">
                  <a16:creationId xmlns:a16="http://schemas.microsoft.com/office/drawing/2014/main" id="{F49369F8-CC8C-41A7-B622-4E300ABB0C6A}"/>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51" name="Oval 88">
              <a:extLst>
                <a:ext uri="{FF2B5EF4-FFF2-40B4-BE49-F238E27FC236}">
                  <a16:creationId xmlns:a16="http://schemas.microsoft.com/office/drawing/2014/main" id="{0536E09B-1C5B-4532-B187-5108E03B2C10}"/>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52" name="Group 89">
            <a:extLst>
              <a:ext uri="{FF2B5EF4-FFF2-40B4-BE49-F238E27FC236}">
                <a16:creationId xmlns:a16="http://schemas.microsoft.com/office/drawing/2014/main" id="{022DF001-88FB-4915-9A2A-CDC74FF91F13}"/>
              </a:ext>
            </a:extLst>
          </p:cNvPr>
          <p:cNvGrpSpPr>
            <a:grpSpLocks/>
          </p:cNvGrpSpPr>
          <p:nvPr/>
        </p:nvGrpSpPr>
        <p:grpSpPr bwMode="auto">
          <a:xfrm>
            <a:off x="6050321" y="2625490"/>
            <a:ext cx="708025" cy="631825"/>
            <a:chOff x="757" y="1623"/>
            <a:chExt cx="446" cy="398"/>
          </a:xfrm>
        </p:grpSpPr>
        <p:sp>
          <p:nvSpPr>
            <p:cNvPr id="53" name="Line 90">
              <a:extLst>
                <a:ext uri="{FF2B5EF4-FFF2-40B4-BE49-F238E27FC236}">
                  <a16:creationId xmlns:a16="http://schemas.microsoft.com/office/drawing/2014/main" id="{28A0F4BD-982C-4DF9-9C6C-256EF0E6EA9F}"/>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54" name="Line 91">
              <a:extLst>
                <a:ext uri="{FF2B5EF4-FFF2-40B4-BE49-F238E27FC236}">
                  <a16:creationId xmlns:a16="http://schemas.microsoft.com/office/drawing/2014/main" id="{F40E8421-CCC0-4E80-8ABB-AA5F831A513A}"/>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55" name="Oval 92">
              <a:extLst>
                <a:ext uri="{FF2B5EF4-FFF2-40B4-BE49-F238E27FC236}">
                  <a16:creationId xmlns:a16="http://schemas.microsoft.com/office/drawing/2014/main" id="{95A41E52-DF0A-4066-B278-B20E75BC85E8}"/>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56" name="Oval 93">
              <a:extLst>
                <a:ext uri="{FF2B5EF4-FFF2-40B4-BE49-F238E27FC236}">
                  <a16:creationId xmlns:a16="http://schemas.microsoft.com/office/drawing/2014/main" id="{6763C8D3-4D64-4372-8B36-E3FC234E946D}"/>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57" name="Oval 94">
              <a:extLst>
                <a:ext uri="{FF2B5EF4-FFF2-40B4-BE49-F238E27FC236}">
                  <a16:creationId xmlns:a16="http://schemas.microsoft.com/office/drawing/2014/main" id="{138C8695-7D51-4B6F-B7E3-D58F3DCA12C4}"/>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58" name="Oval 95">
              <a:extLst>
                <a:ext uri="{FF2B5EF4-FFF2-40B4-BE49-F238E27FC236}">
                  <a16:creationId xmlns:a16="http://schemas.microsoft.com/office/drawing/2014/main" id="{7635AF2C-835F-4472-8015-574641B478A4}"/>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59" name="Group 96">
            <a:extLst>
              <a:ext uri="{FF2B5EF4-FFF2-40B4-BE49-F238E27FC236}">
                <a16:creationId xmlns:a16="http://schemas.microsoft.com/office/drawing/2014/main" id="{1B1A7764-8100-4F10-84D2-28EE68CB87A0}"/>
              </a:ext>
            </a:extLst>
          </p:cNvPr>
          <p:cNvGrpSpPr>
            <a:grpSpLocks/>
          </p:cNvGrpSpPr>
          <p:nvPr/>
        </p:nvGrpSpPr>
        <p:grpSpPr bwMode="auto">
          <a:xfrm>
            <a:off x="6798034" y="2625490"/>
            <a:ext cx="708025" cy="631825"/>
            <a:chOff x="757" y="1623"/>
            <a:chExt cx="446" cy="398"/>
          </a:xfrm>
        </p:grpSpPr>
        <p:sp>
          <p:nvSpPr>
            <p:cNvPr id="60" name="Line 97">
              <a:extLst>
                <a:ext uri="{FF2B5EF4-FFF2-40B4-BE49-F238E27FC236}">
                  <a16:creationId xmlns:a16="http://schemas.microsoft.com/office/drawing/2014/main" id="{02B1EC73-978C-44BE-BD8D-E9C717C4DB10}"/>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61" name="Line 98">
              <a:extLst>
                <a:ext uri="{FF2B5EF4-FFF2-40B4-BE49-F238E27FC236}">
                  <a16:creationId xmlns:a16="http://schemas.microsoft.com/office/drawing/2014/main" id="{ACED2F0E-7F42-4171-BD28-BAE9E272CEA7}"/>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62" name="Oval 99">
              <a:extLst>
                <a:ext uri="{FF2B5EF4-FFF2-40B4-BE49-F238E27FC236}">
                  <a16:creationId xmlns:a16="http://schemas.microsoft.com/office/drawing/2014/main" id="{DDC3121E-D7FB-4EC8-B401-6B8C5E53085B}"/>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63" name="Oval 100">
              <a:extLst>
                <a:ext uri="{FF2B5EF4-FFF2-40B4-BE49-F238E27FC236}">
                  <a16:creationId xmlns:a16="http://schemas.microsoft.com/office/drawing/2014/main" id="{8B4D3EF9-5DEF-4BCB-B6F9-A9AE25DF99AF}"/>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64" name="Oval 101">
              <a:extLst>
                <a:ext uri="{FF2B5EF4-FFF2-40B4-BE49-F238E27FC236}">
                  <a16:creationId xmlns:a16="http://schemas.microsoft.com/office/drawing/2014/main" id="{5E20BF90-EE8B-4378-985A-0282C64291CB}"/>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65" name="Oval 102">
              <a:extLst>
                <a:ext uri="{FF2B5EF4-FFF2-40B4-BE49-F238E27FC236}">
                  <a16:creationId xmlns:a16="http://schemas.microsoft.com/office/drawing/2014/main" id="{DC44E086-EE83-421E-B13C-06F92EDBB4D5}"/>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66" name="Group 103">
            <a:extLst>
              <a:ext uri="{FF2B5EF4-FFF2-40B4-BE49-F238E27FC236}">
                <a16:creationId xmlns:a16="http://schemas.microsoft.com/office/drawing/2014/main" id="{6F016EA9-AAD6-42D6-92BB-7786E3C25F35}"/>
              </a:ext>
            </a:extLst>
          </p:cNvPr>
          <p:cNvGrpSpPr>
            <a:grpSpLocks/>
          </p:cNvGrpSpPr>
          <p:nvPr/>
        </p:nvGrpSpPr>
        <p:grpSpPr bwMode="auto">
          <a:xfrm>
            <a:off x="1498959" y="3484328"/>
            <a:ext cx="708025" cy="631825"/>
            <a:chOff x="757" y="1623"/>
            <a:chExt cx="446" cy="398"/>
          </a:xfrm>
        </p:grpSpPr>
        <p:sp>
          <p:nvSpPr>
            <p:cNvPr id="67" name="Line 104">
              <a:extLst>
                <a:ext uri="{FF2B5EF4-FFF2-40B4-BE49-F238E27FC236}">
                  <a16:creationId xmlns:a16="http://schemas.microsoft.com/office/drawing/2014/main" id="{2291C87A-12BC-4532-9B28-89BCA6439037}"/>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68" name="Line 105">
              <a:extLst>
                <a:ext uri="{FF2B5EF4-FFF2-40B4-BE49-F238E27FC236}">
                  <a16:creationId xmlns:a16="http://schemas.microsoft.com/office/drawing/2014/main" id="{8C781F61-A2C9-4B19-96B8-4C256E7654FC}"/>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69" name="Oval 106">
              <a:extLst>
                <a:ext uri="{FF2B5EF4-FFF2-40B4-BE49-F238E27FC236}">
                  <a16:creationId xmlns:a16="http://schemas.microsoft.com/office/drawing/2014/main" id="{CBB5EE8D-5CB1-444F-AFFA-C18AC33EEBA1}"/>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70" name="Oval 107">
              <a:extLst>
                <a:ext uri="{FF2B5EF4-FFF2-40B4-BE49-F238E27FC236}">
                  <a16:creationId xmlns:a16="http://schemas.microsoft.com/office/drawing/2014/main" id="{594DAD8D-AEC8-4B5D-907B-04DFDB0F4134}"/>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71" name="Oval 108">
              <a:extLst>
                <a:ext uri="{FF2B5EF4-FFF2-40B4-BE49-F238E27FC236}">
                  <a16:creationId xmlns:a16="http://schemas.microsoft.com/office/drawing/2014/main" id="{3DAEE753-A7C4-47AA-9777-C59EC48B1EC3}"/>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72" name="Oval 109">
              <a:extLst>
                <a:ext uri="{FF2B5EF4-FFF2-40B4-BE49-F238E27FC236}">
                  <a16:creationId xmlns:a16="http://schemas.microsoft.com/office/drawing/2014/main" id="{EA2AA6B3-61A6-494B-980C-4D49B7EA53E1}"/>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73" name="Group 110">
            <a:extLst>
              <a:ext uri="{FF2B5EF4-FFF2-40B4-BE49-F238E27FC236}">
                <a16:creationId xmlns:a16="http://schemas.microsoft.com/office/drawing/2014/main" id="{442BE92B-DE36-433A-B08D-25B98FF07C63}"/>
              </a:ext>
            </a:extLst>
          </p:cNvPr>
          <p:cNvGrpSpPr>
            <a:grpSpLocks/>
          </p:cNvGrpSpPr>
          <p:nvPr/>
        </p:nvGrpSpPr>
        <p:grpSpPr bwMode="auto">
          <a:xfrm>
            <a:off x="2246671" y="3484328"/>
            <a:ext cx="708025" cy="631825"/>
            <a:chOff x="757" y="1623"/>
            <a:chExt cx="446" cy="398"/>
          </a:xfrm>
        </p:grpSpPr>
        <p:sp>
          <p:nvSpPr>
            <p:cNvPr id="74" name="Line 111">
              <a:extLst>
                <a:ext uri="{FF2B5EF4-FFF2-40B4-BE49-F238E27FC236}">
                  <a16:creationId xmlns:a16="http://schemas.microsoft.com/office/drawing/2014/main" id="{D58B0F67-D8BE-448A-BB7E-D74811A42800}"/>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75" name="Line 112">
              <a:extLst>
                <a:ext uri="{FF2B5EF4-FFF2-40B4-BE49-F238E27FC236}">
                  <a16:creationId xmlns:a16="http://schemas.microsoft.com/office/drawing/2014/main" id="{B3ED2806-DBBA-4F90-96C7-8D590A487752}"/>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76" name="Oval 113">
              <a:extLst>
                <a:ext uri="{FF2B5EF4-FFF2-40B4-BE49-F238E27FC236}">
                  <a16:creationId xmlns:a16="http://schemas.microsoft.com/office/drawing/2014/main" id="{6D893A3F-8D7C-4CAA-9199-0F12F2C5C53E}"/>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77" name="Oval 114">
              <a:extLst>
                <a:ext uri="{FF2B5EF4-FFF2-40B4-BE49-F238E27FC236}">
                  <a16:creationId xmlns:a16="http://schemas.microsoft.com/office/drawing/2014/main" id="{A88B2BA1-68F0-4DCD-BD5F-E87A2A9D863E}"/>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78" name="Oval 115">
              <a:extLst>
                <a:ext uri="{FF2B5EF4-FFF2-40B4-BE49-F238E27FC236}">
                  <a16:creationId xmlns:a16="http://schemas.microsoft.com/office/drawing/2014/main" id="{1C15F0CD-F35D-49C0-A042-0C328EFE7F89}"/>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79" name="Oval 116">
              <a:extLst>
                <a:ext uri="{FF2B5EF4-FFF2-40B4-BE49-F238E27FC236}">
                  <a16:creationId xmlns:a16="http://schemas.microsoft.com/office/drawing/2014/main" id="{B0B5583D-A9C9-4D75-B376-524607484201}"/>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80" name="Group 117">
            <a:extLst>
              <a:ext uri="{FF2B5EF4-FFF2-40B4-BE49-F238E27FC236}">
                <a16:creationId xmlns:a16="http://schemas.microsoft.com/office/drawing/2014/main" id="{18331121-2F1D-4319-BD32-6A707D9FA56C}"/>
              </a:ext>
            </a:extLst>
          </p:cNvPr>
          <p:cNvGrpSpPr>
            <a:grpSpLocks/>
          </p:cNvGrpSpPr>
          <p:nvPr/>
        </p:nvGrpSpPr>
        <p:grpSpPr bwMode="auto">
          <a:xfrm>
            <a:off x="3003909" y="3484328"/>
            <a:ext cx="708025" cy="631825"/>
            <a:chOff x="757" y="1623"/>
            <a:chExt cx="446" cy="398"/>
          </a:xfrm>
        </p:grpSpPr>
        <p:sp>
          <p:nvSpPr>
            <p:cNvPr id="81" name="Line 118">
              <a:extLst>
                <a:ext uri="{FF2B5EF4-FFF2-40B4-BE49-F238E27FC236}">
                  <a16:creationId xmlns:a16="http://schemas.microsoft.com/office/drawing/2014/main" id="{82C508FB-3BE9-4FEB-8591-A6BAE2970245}"/>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82" name="Line 119">
              <a:extLst>
                <a:ext uri="{FF2B5EF4-FFF2-40B4-BE49-F238E27FC236}">
                  <a16:creationId xmlns:a16="http://schemas.microsoft.com/office/drawing/2014/main" id="{A810F275-1723-4D91-89EB-31C171FB6D12}"/>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83" name="Oval 120">
              <a:extLst>
                <a:ext uri="{FF2B5EF4-FFF2-40B4-BE49-F238E27FC236}">
                  <a16:creationId xmlns:a16="http://schemas.microsoft.com/office/drawing/2014/main" id="{C98FD111-3607-4BE0-AD24-1287F7948DFF}"/>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84" name="Oval 121">
              <a:extLst>
                <a:ext uri="{FF2B5EF4-FFF2-40B4-BE49-F238E27FC236}">
                  <a16:creationId xmlns:a16="http://schemas.microsoft.com/office/drawing/2014/main" id="{8744A51A-61FD-457F-AECF-F4D3E7D76359}"/>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85" name="Oval 122">
              <a:extLst>
                <a:ext uri="{FF2B5EF4-FFF2-40B4-BE49-F238E27FC236}">
                  <a16:creationId xmlns:a16="http://schemas.microsoft.com/office/drawing/2014/main" id="{1CE4B32B-E1D9-4846-906B-2745B8ED4E4F}"/>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86" name="Oval 123">
              <a:extLst>
                <a:ext uri="{FF2B5EF4-FFF2-40B4-BE49-F238E27FC236}">
                  <a16:creationId xmlns:a16="http://schemas.microsoft.com/office/drawing/2014/main" id="{ED507470-1AED-4502-8436-C41E4B9C987D}"/>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87" name="Group 124">
            <a:extLst>
              <a:ext uri="{FF2B5EF4-FFF2-40B4-BE49-F238E27FC236}">
                <a16:creationId xmlns:a16="http://schemas.microsoft.com/office/drawing/2014/main" id="{FA2F8BBB-C0A5-47C0-A2B5-4E537AA263FC}"/>
              </a:ext>
            </a:extLst>
          </p:cNvPr>
          <p:cNvGrpSpPr>
            <a:grpSpLocks/>
          </p:cNvGrpSpPr>
          <p:nvPr/>
        </p:nvGrpSpPr>
        <p:grpSpPr bwMode="auto">
          <a:xfrm>
            <a:off x="3751621" y="3484328"/>
            <a:ext cx="708025" cy="631825"/>
            <a:chOff x="757" y="1623"/>
            <a:chExt cx="446" cy="398"/>
          </a:xfrm>
        </p:grpSpPr>
        <p:sp>
          <p:nvSpPr>
            <p:cNvPr id="88" name="Line 125">
              <a:extLst>
                <a:ext uri="{FF2B5EF4-FFF2-40B4-BE49-F238E27FC236}">
                  <a16:creationId xmlns:a16="http://schemas.microsoft.com/office/drawing/2014/main" id="{309D99B5-A409-426A-AD6A-20E6814F58B4}"/>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89" name="Line 126">
              <a:extLst>
                <a:ext uri="{FF2B5EF4-FFF2-40B4-BE49-F238E27FC236}">
                  <a16:creationId xmlns:a16="http://schemas.microsoft.com/office/drawing/2014/main" id="{6F0ED4B9-A9A1-49AE-8F03-5AF8CE7992E9}"/>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90" name="Oval 127">
              <a:extLst>
                <a:ext uri="{FF2B5EF4-FFF2-40B4-BE49-F238E27FC236}">
                  <a16:creationId xmlns:a16="http://schemas.microsoft.com/office/drawing/2014/main" id="{EA65F043-9683-4279-BA9F-D0FBA522E4EE}"/>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91" name="Oval 128">
              <a:extLst>
                <a:ext uri="{FF2B5EF4-FFF2-40B4-BE49-F238E27FC236}">
                  <a16:creationId xmlns:a16="http://schemas.microsoft.com/office/drawing/2014/main" id="{1187F4D4-D5EF-4EDD-89E9-4AD2DB502D1C}"/>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92" name="Oval 129">
              <a:extLst>
                <a:ext uri="{FF2B5EF4-FFF2-40B4-BE49-F238E27FC236}">
                  <a16:creationId xmlns:a16="http://schemas.microsoft.com/office/drawing/2014/main" id="{A9DD354E-3738-4B0E-B8F5-30ADC3C8F8B3}"/>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93" name="Oval 130">
              <a:extLst>
                <a:ext uri="{FF2B5EF4-FFF2-40B4-BE49-F238E27FC236}">
                  <a16:creationId xmlns:a16="http://schemas.microsoft.com/office/drawing/2014/main" id="{FC9780FA-20E2-49E7-ABC8-76853EAE3DBA}"/>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94" name="Group 131">
            <a:extLst>
              <a:ext uri="{FF2B5EF4-FFF2-40B4-BE49-F238E27FC236}">
                <a16:creationId xmlns:a16="http://schemas.microsoft.com/office/drawing/2014/main" id="{FAA5E516-5680-4B43-87D7-CC4A1CE0CA6E}"/>
              </a:ext>
            </a:extLst>
          </p:cNvPr>
          <p:cNvGrpSpPr>
            <a:grpSpLocks/>
          </p:cNvGrpSpPr>
          <p:nvPr/>
        </p:nvGrpSpPr>
        <p:grpSpPr bwMode="auto">
          <a:xfrm>
            <a:off x="4529496" y="3484328"/>
            <a:ext cx="708025" cy="631825"/>
            <a:chOff x="757" y="1623"/>
            <a:chExt cx="446" cy="398"/>
          </a:xfrm>
        </p:grpSpPr>
        <p:sp>
          <p:nvSpPr>
            <p:cNvPr id="95" name="Line 132">
              <a:extLst>
                <a:ext uri="{FF2B5EF4-FFF2-40B4-BE49-F238E27FC236}">
                  <a16:creationId xmlns:a16="http://schemas.microsoft.com/office/drawing/2014/main" id="{57D6850F-E126-45D4-A56D-A59AB75F709B}"/>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96" name="Line 133">
              <a:extLst>
                <a:ext uri="{FF2B5EF4-FFF2-40B4-BE49-F238E27FC236}">
                  <a16:creationId xmlns:a16="http://schemas.microsoft.com/office/drawing/2014/main" id="{A9117549-69AC-4A37-B53E-829EF49EA1B3}"/>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97" name="Oval 134">
              <a:extLst>
                <a:ext uri="{FF2B5EF4-FFF2-40B4-BE49-F238E27FC236}">
                  <a16:creationId xmlns:a16="http://schemas.microsoft.com/office/drawing/2014/main" id="{2ECEB6A1-6E25-4AE3-9B56-233C990CA581}"/>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98" name="Oval 135">
              <a:extLst>
                <a:ext uri="{FF2B5EF4-FFF2-40B4-BE49-F238E27FC236}">
                  <a16:creationId xmlns:a16="http://schemas.microsoft.com/office/drawing/2014/main" id="{7A6298E0-3BB0-4182-94F9-337CBF9A71B6}"/>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99" name="Oval 136">
              <a:extLst>
                <a:ext uri="{FF2B5EF4-FFF2-40B4-BE49-F238E27FC236}">
                  <a16:creationId xmlns:a16="http://schemas.microsoft.com/office/drawing/2014/main" id="{93C9C612-F93B-450F-B9D6-D9B3F06FC6A8}"/>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00" name="Oval 137">
              <a:extLst>
                <a:ext uri="{FF2B5EF4-FFF2-40B4-BE49-F238E27FC236}">
                  <a16:creationId xmlns:a16="http://schemas.microsoft.com/office/drawing/2014/main" id="{63652BAC-A9A5-4ECE-96F1-8286EBF1F801}"/>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101" name="Group 138">
            <a:extLst>
              <a:ext uri="{FF2B5EF4-FFF2-40B4-BE49-F238E27FC236}">
                <a16:creationId xmlns:a16="http://schemas.microsoft.com/office/drawing/2014/main" id="{57A60C86-F44B-49BD-B4ED-526519C4A5F4}"/>
              </a:ext>
            </a:extLst>
          </p:cNvPr>
          <p:cNvGrpSpPr>
            <a:grpSpLocks/>
          </p:cNvGrpSpPr>
          <p:nvPr/>
        </p:nvGrpSpPr>
        <p:grpSpPr bwMode="auto">
          <a:xfrm>
            <a:off x="5277209" y="3484328"/>
            <a:ext cx="708025" cy="631825"/>
            <a:chOff x="757" y="1623"/>
            <a:chExt cx="446" cy="398"/>
          </a:xfrm>
        </p:grpSpPr>
        <p:sp>
          <p:nvSpPr>
            <p:cNvPr id="102" name="Line 139">
              <a:extLst>
                <a:ext uri="{FF2B5EF4-FFF2-40B4-BE49-F238E27FC236}">
                  <a16:creationId xmlns:a16="http://schemas.microsoft.com/office/drawing/2014/main" id="{296357FD-1DEA-49F7-91D4-3B6064A2DC43}"/>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03" name="Line 140">
              <a:extLst>
                <a:ext uri="{FF2B5EF4-FFF2-40B4-BE49-F238E27FC236}">
                  <a16:creationId xmlns:a16="http://schemas.microsoft.com/office/drawing/2014/main" id="{FDA8ECBC-E992-4370-9CFB-4CB322E741A8}"/>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04" name="Oval 141">
              <a:extLst>
                <a:ext uri="{FF2B5EF4-FFF2-40B4-BE49-F238E27FC236}">
                  <a16:creationId xmlns:a16="http://schemas.microsoft.com/office/drawing/2014/main" id="{74734B8E-0D19-452B-B52D-37C38DE6A6C1}"/>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05" name="Oval 142">
              <a:extLst>
                <a:ext uri="{FF2B5EF4-FFF2-40B4-BE49-F238E27FC236}">
                  <a16:creationId xmlns:a16="http://schemas.microsoft.com/office/drawing/2014/main" id="{26489651-331F-4A51-8D7B-169412233D3C}"/>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06" name="Oval 143">
              <a:extLst>
                <a:ext uri="{FF2B5EF4-FFF2-40B4-BE49-F238E27FC236}">
                  <a16:creationId xmlns:a16="http://schemas.microsoft.com/office/drawing/2014/main" id="{EAAD2862-A80E-444C-814D-2F4E94E4D987}"/>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07" name="Oval 144">
              <a:extLst>
                <a:ext uri="{FF2B5EF4-FFF2-40B4-BE49-F238E27FC236}">
                  <a16:creationId xmlns:a16="http://schemas.microsoft.com/office/drawing/2014/main" id="{3DFEEFCB-A13C-4409-8063-5372BA085CCA}"/>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108" name="Group 145">
            <a:extLst>
              <a:ext uri="{FF2B5EF4-FFF2-40B4-BE49-F238E27FC236}">
                <a16:creationId xmlns:a16="http://schemas.microsoft.com/office/drawing/2014/main" id="{6D913370-5C7E-416E-A7B7-9C76C9B28351}"/>
              </a:ext>
            </a:extLst>
          </p:cNvPr>
          <p:cNvGrpSpPr>
            <a:grpSpLocks/>
          </p:cNvGrpSpPr>
          <p:nvPr/>
        </p:nvGrpSpPr>
        <p:grpSpPr bwMode="auto">
          <a:xfrm>
            <a:off x="6034446" y="3484328"/>
            <a:ext cx="708025" cy="631825"/>
            <a:chOff x="757" y="1623"/>
            <a:chExt cx="446" cy="398"/>
          </a:xfrm>
        </p:grpSpPr>
        <p:sp>
          <p:nvSpPr>
            <p:cNvPr id="109" name="Line 146">
              <a:extLst>
                <a:ext uri="{FF2B5EF4-FFF2-40B4-BE49-F238E27FC236}">
                  <a16:creationId xmlns:a16="http://schemas.microsoft.com/office/drawing/2014/main" id="{B37E09AD-F92E-4770-8CC5-66E370EC9571}"/>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10" name="Line 147">
              <a:extLst>
                <a:ext uri="{FF2B5EF4-FFF2-40B4-BE49-F238E27FC236}">
                  <a16:creationId xmlns:a16="http://schemas.microsoft.com/office/drawing/2014/main" id="{238E8D58-7921-4517-96B5-F1A32AA00D82}"/>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11" name="Oval 148">
              <a:extLst>
                <a:ext uri="{FF2B5EF4-FFF2-40B4-BE49-F238E27FC236}">
                  <a16:creationId xmlns:a16="http://schemas.microsoft.com/office/drawing/2014/main" id="{3312C5F8-630B-4C74-B44A-3060EAA9D60C}"/>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12" name="Oval 149">
              <a:extLst>
                <a:ext uri="{FF2B5EF4-FFF2-40B4-BE49-F238E27FC236}">
                  <a16:creationId xmlns:a16="http://schemas.microsoft.com/office/drawing/2014/main" id="{9181F022-EBF9-400B-995D-77FC0C1631F3}"/>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13" name="Oval 150">
              <a:extLst>
                <a:ext uri="{FF2B5EF4-FFF2-40B4-BE49-F238E27FC236}">
                  <a16:creationId xmlns:a16="http://schemas.microsoft.com/office/drawing/2014/main" id="{E5DE4836-AD24-478A-8ED8-72AE74884382}"/>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14" name="Oval 151">
              <a:extLst>
                <a:ext uri="{FF2B5EF4-FFF2-40B4-BE49-F238E27FC236}">
                  <a16:creationId xmlns:a16="http://schemas.microsoft.com/office/drawing/2014/main" id="{9F7B4021-817E-4241-8D8A-9DA9C9FDF9AB}"/>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115" name="Group 152">
            <a:extLst>
              <a:ext uri="{FF2B5EF4-FFF2-40B4-BE49-F238E27FC236}">
                <a16:creationId xmlns:a16="http://schemas.microsoft.com/office/drawing/2014/main" id="{72782C87-766D-491F-A85E-516DCF828B70}"/>
              </a:ext>
            </a:extLst>
          </p:cNvPr>
          <p:cNvGrpSpPr>
            <a:grpSpLocks/>
          </p:cNvGrpSpPr>
          <p:nvPr/>
        </p:nvGrpSpPr>
        <p:grpSpPr bwMode="auto">
          <a:xfrm>
            <a:off x="6782159" y="3484328"/>
            <a:ext cx="708025" cy="631825"/>
            <a:chOff x="757" y="1623"/>
            <a:chExt cx="446" cy="398"/>
          </a:xfrm>
        </p:grpSpPr>
        <p:sp>
          <p:nvSpPr>
            <p:cNvPr id="116" name="Line 153">
              <a:extLst>
                <a:ext uri="{FF2B5EF4-FFF2-40B4-BE49-F238E27FC236}">
                  <a16:creationId xmlns:a16="http://schemas.microsoft.com/office/drawing/2014/main" id="{C2F902C8-1EBC-4BCC-8C08-2B47603DAFFD}"/>
                </a:ext>
              </a:extLst>
            </p:cNvPr>
            <p:cNvSpPr>
              <a:spLocks noChangeShapeType="1"/>
            </p:cNvSpPr>
            <p:nvPr/>
          </p:nvSpPr>
          <p:spPr bwMode="auto">
            <a:xfrm flipH="1">
              <a:off x="765" y="1623"/>
              <a:ext cx="3" cy="398"/>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17" name="Line 154">
              <a:extLst>
                <a:ext uri="{FF2B5EF4-FFF2-40B4-BE49-F238E27FC236}">
                  <a16:creationId xmlns:a16="http://schemas.microsoft.com/office/drawing/2014/main" id="{8CDA418E-B303-41C9-A6BE-0FEAE463246F}"/>
                </a:ext>
              </a:extLst>
            </p:cNvPr>
            <p:cNvSpPr>
              <a:spLocks noChangeShapeType="1"/>
            </p:cNvSpPr>
            <p:nvPr/>
          </p:nvSpPr>
          <p:spPr bwMode="auto">
            <a:xfrm>
              <a:off x="757" y="2019"/>
              <a:ext cx="4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18" name="Oval 155">
              <a:extLst>
                <a:ext uri="{FF2B5EF4-FFF2-40B4-BE49-F238E27FC236}">
                  <a16:creationId xmlns:a16="http://schemas.microsoft.com/office/drawing/2014/main" id="{96EFBA96-458C-4FD6-AF25-92F0391E21C7}"/>
                </a:ext>
              </a:extLst>
            </p:cNvPr>
            <p:cNvSpPr>
              <a:spLocks noChangeArrowheads="1"/>
            </p:cNvSpPr>
            <p:nvPr/>
          </p:nvSpPr>
          <p:spPr bwMode="auto">
            <a:xfrm>
              <a:off x="807" y="1800"/>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19" name="Oval 156">
              <a:extLst>
                <a:ext uri="{FF2B5EF4-FFF2-40B4-BE49-F238E27FC236}">
                  <a16:creationId xmlns:a16="http://schemas.microsoft.com/office/drawing/2014/main" id="{47927077-EE7B-4D74-A216-2938515888CA}"/>
                </a:ext>
              </a:extLst>
            </p:cNvPr>
            <p:cNvSpPr>
              <a:spLocks noChangeArrowheads="1"/>
            </p:cNvSpPr>
            <p:nvPr/>
          </p:nvSpPr>
          <p:spPr bwMode="auto">
            <a:xfrm>
              <a:off x="951" y="1908"/>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20" name="Oval 157">
              <a:extLst>
                <a:ext uri="{FF2B5EF4-FFF2-40B4-BE49-F238E27FC236}">
                  <a16:creationId xmlns:a16="http://schemas.microsoft.com/office/drawing/2014/main" id="{59084E1D-844C-48C2-8FF9-5C70970B4DCD}"/>
                </a:ext>
              </a:extLst>
            </p:cNvPr>
            <p:cNvSpPr>
              <a:spLocks noChangeArrowheads="1"/>
            </p:cNvSpPr>
            <p:nvPr/>
          </p:nvSpPr>
          <p:spPr bwMode="auto">
            <a:xfrm>
              <a:off x="1089" y="1779"/>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21" name="Oval 158">
              <a:extLst>
                <a:ext uri="{FF2B5EF4-FFF2-40B4-BE49-F238E27FC236}">
                  <a16:creationId xmlns:a16="http://schemas.microsoft.com/office/drawing/2014/main" id="{E0E81ADD-DA4A-485B-9BBF-8940881BA380}"/>
                </a:ext>
              </a:extLst>
            </p:cNvPr>
            <p:cNvSpPr>
              <a:spLocks noChangeArrowheads="1"/>
            </p:cNvSpPr>
            <p:nvPr/>
          </p:nvSpPr>
          <p:spPr bwMode="auto">
            <a:xfrm>
              <a:off x="924" y="1683"/>
              <a:ext cx="35" cy="3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sp>
        <p:nvSpPr>
          <p:cNvPr id="122" name="Rectangle 159">
            <a:extLst>
              <a:ext uri="{FF2B5EF4-FFF2-40B4-BE49-F238E27FC236}">
                <a16:creationId xmlns:a16="http://schemas.microsoft.com/office/drawing/2014/main" id="{C5D9912C-77DD-4252-8CC8-BFD389E4B73C}"/>
              </a:ext>
            </a:extLst>
          </p:cNvPr>
          <p:cNvSpPr>
            <a:spLocks noChangeArrowheads="1"/>
          </p:cNvSpPr>
          <p:nvPr/>
        </p:nvSpPr>
        <p:spPr bwMode="auto">
          <a:xfrm>
            <a:off x="1546584" y="2825515"/>
            <a:ext cx="147637" cy="2000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23" name="Rectangle 160">
            <a:extLst>
              <a:ext uri="{FF2B5EF4-FFF2-40B4-BE49-F238E27FC236}">
                <a16:creationId xmlns:a16="http://schemas.microsoft.com/office/drawing/2014/main" id="{DA514A6F-4BD8-4CEE-9DB7-99772E1321BC}"/>
              </a:ext>
            </a:extLst>
          </p:cNvPr>
          <p:cNvSpPr>
            <a:spLocks noChangeArrowheads="1"/>
          </p:cNvSpPr>
          <p:nvPr/>
        </p:nvSpPr>
        <p:spPr bwMode="auto">
          <a:xfrm>
            <a:off x="2480034" y="2644540"/>
            <a:ext cx="147637" cy="2000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24" name="Rectangle 161">
            <a:extLst>
              <a:ext uri="{FF2B5EF4-FFF2-40B4-BE49-F238E27FC236}">
                <a16:creationId xmlns:a16="http://schemas.microsoft.com/office/drawing/2014/main" id="{2530FA80-0AA7-4D8B-8221-F42CAE836B4F}"/>
              </a:ext>
            </a:extLst>
          </p:cNvPr>
          <p:cNvSpPr>
            <a:spLocks noChangeArrowheads="1"/>
          </p:cNvSpPr>
          <p:nvPr/>
        </p:nvSpPr>
        <p:spPr bwMode="auto">
          <a:xfrm>
            <a:off x="3484921" y="2796940"/>
            <a:ext cx="147638" cy="2000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25" name="Rectangle 162">
            <a:extLst>
              <a:ext uri="{FF2B5EF4-FFF2-40B4-BE49-F238E27FC236}">
                <a16:creationId xmlns:a16="http://schemas.microsoft.com/office/drawing/2014/main" id="{ADBF1089-7ADC-47F3-BF45-EE776C2551CD}"/>
              </a:ext>
            </a:extLst>
          </p:cNvPr>
          <p:cNvSpPr>
            <a:spLocks noChangeArrowheads="1"/>
          </p:cNvSpPr>
          <p:nvPr/>
        </p:nvSpPr>
        <p:spPr bwMode="auto">
          <a:xfrm>
            <a:off x="4023084" y="3011253"/>
            <a:ext cx="147637" cy="2000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26" name="Rectangle 163">
            <a:extLst>
              <a:ext uri="{FF2B5EF4-FFF2-40B4-BE49-F238E27FC236}">
                <a16:creationId xmlns:a16="http://schemas.microsoft.com/office/drawing/2014/main" id="{7554AE8E-991D-4F6C-858E-E86AA4C53B70}"/>
              </a:ext>
            </a:extLst>
          </p:cNvPr>
          <p:cNvSpPr>
            <a:spLocks noChangeArrowheads="1"/>
          </p:cNvSpPr>
          <p:nvPr/>
        </p:nvSpPr>
        <p:spPr bwMode="auto">
          <a:xfrm>
            <a:off x="4585059" y="2677878"/>
            <a:ext cx="357187" cy="3095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27" name="Rectangle 164">
            <a:extLst>
              <a:ext uri="{FF2B5EF4-FFF2-40B4-BE49-F238E27FC236}">
                <a16:creationId xmlns:a16="http://schemas.microsoft.com/office/drawing/2014/main" id="{583BA400-CC09-4ABE-B7FC-F14D90E9FE41}"/>
              </a:ext>
            </a:extLst>
          </p:cNvPr>
          <p:cNvSpPr>
            <a:spLocks noChangeArrowheads="1"/>
          </p:cNvSpPr>
          <p:nvPr/>
        </p:nvSpPr>
        <p:spPr bwMode="auto">
          <a:xfrm>
            <a:off x="5342296" y="2877903"/>
            <a:ext cx="357188" cy="3095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28" name="Rectangle 165">
            <a:extLst>
              <a:ext uri="{FF2B5EF4-FFF2-40B4-BE49-F238E27FC236}">
                <a16:creationId xmlns:a16="http://schemas.microsoft.com/office/drawing/2014/main" id="{426AFDA6-5481-4D90-87E7-9E838312241A}"/>
              </a:ext>
            </a:extLst>
          </p:cNvPr>
          <p:cNvSpPr>
            <a:spLocks noChangeArrowheads="1"/>
          </p:cNvSpPr>
          <p:nvPr/>
        </p:nvSpPr>
        <p:spPr bwMode="auto">
          <a:xfrm>
            <a:off x="6285271" y="2649303"/>
            <a:ext cx="357188" cy="3095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29" name="Rectangle 166">
            <a:extLst>
              <a:ext uri="{FF2B5EF4-FFF2-40B4-BE49-F238E27FC236}">
                <a16:creationId xmlns:a16="http://schemas.microsoft.com/office/drawing/2014/main" id="{85B5C681-FB18-4EE9-9D41-7DF57610011A}"/>
              </a:ext>
            </a:extLst>
          </p:cNvPr>
          <p:cNvSpPr>
            <a:spLocks noChangeArrowheads="1"/>
          </p:cNvSpPr>
          <p:nvPr/>
        </p:nvSpPr>
        <p:spPr bwMode="auto">
          <a:xfrm>
            <a:off x="7061559" y="2849328"/>
            <a:ext cx="357187" cy="3095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30" name="Rectangle 167">
            <a:extLst>
              <a:ext uri="{FF2B5EF4-FFF2-40B4-BE49-F238E27FC236}">
                <a16:creationId xmlns:a16="http://schemas.microsoft.com/office/drawing/2014/main" id="{BC07B571-41D9-464D-A841-F3792D758E05}"/>
              </a:ext>
            </a:extLst>
          </p:cNvPr>
          <p:cNvSpPr>
            <a:spLocks noChangeArrowheads="1"/>
          </p:cNvSpPr>
          <p:nvPr/>
        </p:nvSpPr>
        <p:spPr bwMode="auto">
          <a:xfrm>
            <a:off x="1541821" y="3687528"/>
            <a:ext cx="581025" cy="1857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31" name="Rectangle 168">
            <a:extLst>
              <a:ext uri="{FF2B5EF4-FFF2-40B4-BE49-F238E27FC236}">
                <a16:creationId xmlns:a16="http://schemas.microsoft.com/office/drawing/2014/main" id="{49DA7C1F-4C1F-43D6-B46F-27FCFEA1BAED}"/>
              </a:ext>
            </a:extLst>
          </p:cNvPr>
          <p:cNvSpPr>
            <a:spLocks noChangeArrowheads="1"/>
          </p:cNvSpPr>
          <p:nvPr/>
        </p:nvSpPr>
        <p:spPr bwMode="auto">
          <a:xfrm>
            <a:off x="2456221" y="3516078"/>
            <a:ext cx="219075" cy="542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32" name="Rectangle 169">
            <a:extLst>
              <a:ext uri="{FF2B5EF4-FFF2-40B4-BE49-F238E27FC236}">
                <a16:creationId xmlns:a16="http://schemas.microsoft.com/office/drawing/2014/main" id="{98E8E64F-31DA-4B73-B8EE-30BCA3837E0C}"/>
              </a:ext>
            </a:extLst>
          </p:cNvPr>
          <p:cNvSpPr>
            <a:spLocks noChangeArrowheads="1"/>
          </p:cNvSpPr>
          <p:nvPr/>
        </p:nvSpPr>
        <p:spPr bwMode="auto">
          <a:xfrm>
            <a:off x="3065821" y="3539890"/>
            <a:ext cx="366713" cy="5191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33" name="Rectangle 170">
            <a:extLst>
              <a:ext uri="{FF2B5EF4-FFF2-40B4-BE49-F238E27FC236}">
                <a16:creationId xmlns:a16="http://schemas.microsoft.com/office/drawing/2014/main" id="{E621261F-E154-4EEB-A45F-134C0372B786}"/>
              </a:ext>
            </a:extLst>
          </p:cNvPr>
          <p:cNvSpPr>
            <a:spLocks noChangeArrowheads="1"/>
          </p:cNvSpPr>
          <p:nvPr/>
        </p:nvSpPr>
        <p:spPr bwMode="auto">
          <a:xfrm>
            <a:off x="3794484" y="3544653"/>
            <a:ext cx="633412" cy="3095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34" name="Rectangle 171">
            <a:extLst>
              <a:ext uri="{FF2B5EF4-FFF2-40B4-BE49-F238E27FC236}">
                <a16:creationId xmlns:a16="http://schemas.microsoft.com/office/drawing/2014/main" id="{5F2905DD-36FB-40CA-847A-214156F0EF03}"/>
              </a:ext>
            </a:extLst>
          </p:cNvPr>
          <p:cNvSpPr>
            <a:spLocks noChangeArrowheads="1"/>
          </p:cNvSpPr>
          <p:nvPr/>
        </p:nvSpPr>
        <p:spPr bwMode="auto">
          <a:xfrm>
            <a:off x="4566009" y="3701815"/>
            <a:ext cx="609600" cy="314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35" name="Rectangle 172">
            <a:extLst>
              <a:ext uri="{FF2B5EF4-FFF2-40B4-BE49-F238E27FC236}">
                <a16:creationId xmlns:a16="http://schemas.microsoft.com/office/drawing/2014/main" id="{19A8D2CF-80D5-41D4-8BC1-C0F28714F6D9}"/>
              </a:ext>
            </a:extLst>
          </p:cNvPr>
          <p:cNvSpPr>
            <a:spLocks noChangeArrowheads="1"/>
          </p:cNvSpPr>
          <p:nvPr/>
        </p:nvSpPr>
        <p:spPr bwMode="auto">
          <a:xfrm>
            <a:off x="5480409" y="3511315"/>
            <a:ext cx="400050" cy="5286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36" name="Rectangle 173">
            <a:extLst>
              <a:ext uri="{FF2B5EF4-FFF2-40B4-BE49-F238E27FC236}">
                <a16:creationId xmlns:a16="http://schemas.microsoft.com/office/drawing/2014/main" id="{53D47BE1-8C24-4CB7-A0D1-A69B95E5F0AD}"/>
              </a:ext>
            </a:extLst>
          </p:cNvPr>
          <p:cNvSpPr>
            <a:spLocks noChangeArrowheads="1"/>
          </p:cNvSpPr>
          <p:nvPr/>
        </p:nvSpPr>
        <p:spPr bwMode="auto">
          <a:xfrm>
            <a:off x="6275746" y="3720865"/>
            <a:ext cx="176213" cy="1476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37" name="Rectangle 174">
            <a:extLst>
              <a:ext uri="{FF2B5EF4-FFF2-40B4-BE49-F238E27FC236}">
                <a16:creationId xmlns:a16="http://schemas.microsoft.com/office/drawing/2014/main" id="{5D4884A9-4A34-4377-9B96-B536E82F0DCC}"/>
              </a:ext>
            </a:extLst>
          </p:cNvPr>
          <p:cNvSpPr>
            <a:spLocks noChangeArrowheads="1"/>
          </p:cNvSpPr>
          <p:nvPr/>
        </p:nvSpPr>
        <p:spPr bwMode="auto">
          <a:xfrm>
            <a:off x="6842484" y="3530365"/>
            <a:ext cx="581025" cy="5095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
        <p:nvSpPr>
          <p:cNvPr id="139" name="Line 177">
            <a:extLst>
              <a:ext uri="{FF2B5EF4-FFF2-40B4-BE49-F238E27FC236}">
                <a16:creationId xmlns:a16="http://schemas.microsoft.com/office/drawing/2014/main" id="{68EE7469-34DC-45F2-9916-FD03B1BC2F4B}"/>
              </a:ext>
            </a:extLst>
          </p:cNvPr>
          <p:cNvSpPr>
            <a:spLocks noChangeShapeType="1"/>
          </p:cNvSpPr>
          <p:nvPr/>
        </p:nvSpPr>
        <p:spPr bwMode="auto">
          <a:xfrm flipH="1">
            <a:off x="4175148" y="5016089"/>
            <a:ext cx="7795" cy="876300"/>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40" name="Line 178">
            <a:extLst>
              <a:ext uri="{FF2B5EF4-FFF2-40B4-BE49-F238E27FC236}">
                <a16:creationId xmlns:a16="http://schemas.microsoft.com/office/drawing/2014/main" id="{E8DB9729-0BDF-40C1-A6EA-FE4935BFEB92}"/>
              </a:ext>
            </a:extLst>
          </p:cNvPr>
          <p:cNvSpPr>
            <a:spLocks noChangeShapeType="1"/>
          </p:cNvSpPr>
          <p:nvPr/>
        </p:nvSpPr>
        <p:spPr bwMode="auto">
          <a:xfrm>
            <a:off x="4154361" y="5887985"/>
            <a:ext cx="11588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141" name="Oval 179">
            <a:extLst>
              <a:ext uri="{FF2B5EF4-FFF2-40B4-BE49-F238E27FC236}">
                <a16:creationId xmlns:a16="http://schemas.microsoft.com/office/drawing/2014/main" id="{42C905F6-0174-40D0-855A-F367B86A23B2}"/>
              </a:ext>
            </a:extLst>
          </p:cNvPr>
          <p:cNvSpPr>
            <a:spLocks noChangeArrowheads="1"/>
          </p:cNvSpPr>
          <p:nvPr/>
        </p:nvSpPr>
        <p:spPr bwMode="auto">
          <a:xfrm>
            <a:off x="4744192" y="5372774"/>
            <a:ext cx="90943" cy="70456"/>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42" name="Oval 180">
            <a:extLst>
              <a:ext uri="{FF2B5EF4-FFF2-40B4-BE49-F238E27FC236}">
                <a16:creationId xmlns:a16="http://schemas.microsoft.com/office/drawing/2014/main" id="{A0A72E4A-1B4D-42D0-9EFE-4DAF3193BF13}"/>
              </a:ext>
            </a:extLst>
          </p:cNvPr>
          <p:cNvSpPr>
            <a:spLocks noChangeArrowheads="1"/>
          </p:cNvSpPr>
          <p:nvPr/>
        </p:nvSpPr>
        <p:spPr bwMode="auto">
          <a:xfrm>
            <a:off x="4658446" y="5643590"/>
            <a:ext cx="90943" cy="70456"/>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43" name="Oval 181">
            <a:extLst>
              <a:ext uri="{FF2B5EF4-FFF2-40B4-BE49-F238E27FC236}">
                <a16:creationId xmlns:a16="http://schemas.microsoft.com/office/drawing/2014/main" id="{515824BA-DC88-4641-8073-BF698D018A75}"/>
              </a:ext>
            </a:extLst>
          </p:cNvPr>
          <p:cNvSpPr>
            <a:spLocks noChangeArrowheads="1"/>
          </p:cNvSpPr>
          <p:nvPr/>
        </p:nvSpPr>
        <p:spPr bwMode="auto">
          <a:xfrm>
            <a:off x="5017021" y="5359563"/>
            <a:ext cx="90943" cy="70456"/>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44" name="Oval 182">
            <a:extLst>
              <a:ext uri="{FF2B5EF4-FFF2-40B4-BE49-F238E27FC236}">
                <a16:creationId xmlns:a16="http://schemas.microsoft.com/office/drawing/2014/main" id="{0EDEFF5A-2550-49A9-B585-3322B3F0E0F6}"/>
              </a:ext>
            </a:extLst>
          </p:cNvPr>
          <p:cNvSpPr>
            <a:spLocks noChangeArrowheads="1"/>
          </p:cNvSpPr>
          <p:nvPr/>
        </p:nvSpPr>
        <p:spPr bwMode="auto">
          <a:xfrm>
            <a:off x="4588290" y="5148195"/>
            <a:ext cx="90943" cy="70456"/>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45" name="Rectangle 183">
            <a:extLst>
              <a:ext uri="{FF2B5EF4-FFF2-40B4-BE49-F238E27FC236}">
                <a16:creationId xmlns:a16="http://schemas.microsoft.com/office/drawing/2014/main" id="{8FB4DF9D-49C9-4985-929E-B866CA9B1976}"/>
              </a:ext>
            </a:extLst>
          </p:cNvPr>
          <p:cNvSpPr>
            <a:spLocks noChangeArrowheads="1"/>
          </p:cNvSpPr>
          <p:nvPr/>
        </p:nvSpPr>
        <p:spPr bwMode="auto">
          <a:xfrm>
            <a:off x="4541519" y="5128379"/>
            <a:ext cx="584634" cy="60768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spTree>
    <p:custDataLst>
      <p:tags r:id="rId1"/>
    </p:custDataLst>
    <p:extLst>
      <p:ext uri="{BB962C8B-B14F-4D97-AF65-F5344CB8AC3E}">
        <p14:creationId xmlns:p14="http://schemas.microsoft.com/office/powerpoint/2010/main" val="346242994"/>
      </p:ext>
    </p:extLst>
  </p:cSld>
  <p:clrMapOvr>
    <a:masterClrMapping/>
  </p:clrMapOvr>
  <mc:AlternateContent xmlns:mc="http://schemas.openxmlformats.org/markup-compatibility/2006" xmlns:p14="http://schemas.microsoft.com/office/powerpoint/2010/main">
    <mc:Choice Requires="p14">
      <p:transition spd="med" p14:dur="700" advTm="170686">
        <p:fade/>
      </p:transition>
    </mc:Choice>
    <mc:Fallback xmlns="">
      <p:transition spd="med" advTm="1706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heel(1)">
                                      <p:cBhvr>
                                        <p:cTn id="7" dur="2000"/>
                                        <p:tgtEl>
                                          <p:spTgt spid="12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wheel(1)">
                                      <p:cBhvr>
                                        <p:cTn id="10" dur="2000"/>
                                        <p:tgtEl>
                                          <p:spTgt spid="12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wheel(1)">
                                      <p:cBhvr>
                                        <p:cTn id="13" dur="2000"/>
                                        <p:tgtEl>
                                          <p:spTgt spid="12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wheel(1)">
                                      <p:cBhvr>
                                        <p:cTn id="16" dur="2000"/>
                                        <p:tgtEl>
                                          <p:spTgt spid="12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wheel(1)">
                                      <p:cBhvr>
                                        <p:cTn id="19" dur="2000"/>
                                        <p:tgtEl>
                                          <p:spTgt spid="126"/>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wheel(1)">
                                      <p:cBhvr>
                                        <p:cTn id="22" dur="2000"/>
                                        <p:tgtEl>
                                          <p:spTgt spid="127"/>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wheel(1)">
                                      <p:cBhvr>
                                        <p:cTn id="25" dur="2000"/>
                                        <p:tgtEl>
                                          <p:spTgt spid="128"/>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wheel(1)">
                                      <p:cBhvr>
                                        <p:cTn id="28" dur="2000"/>
                                        <p:tgtEl>
                                          <p:spTgt spid="12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wheel(1)">
                                      <p:cBhvr>
                                        <p:cTn id="31" dur="2000"/>
                                        <p:tgtEl>
                                          <p:spTgt spid="130"/>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31"/>
                                        </p:tgtEl>
                                        <p:attrNameLst>
                                          <p:attrName>style.visibility</p:attrName>
                                        </p:attrNameLst>
                                      </p:cBhvr>
                                      <p:to>
                                        <p:strVal val="visible"/>
                                      </p:to>
                                    </p:set>
                                    <p:animEffect transition="in" filter="wheel(1)">
                                      <p:cBhvr>
                                        <p:cTn id="34" dur="2000"/>
                                        <p:tgtEl>
                                          <p:spTgt spid="131"/>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wheel(1)">
                                      <p:cBhvr>
                                        <p:cTn id="37" dur="2000"/>
                                        <p:tgtEl>
                                          <p:spTgt spid="132"/>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wheel(1)">
                                      <p:cBhvr>
                                        <p:cTn id="40" dur="2000"/>
                                        <p:tgtEl>
                                          <p:spTgt spid="133"/>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wheel(1)">
                                      <p:cBhvr>
                                        <p:cTn id="43" dur="2000"/>
                                        <p:tgtEl>
                                          <p:spTgt spid="134"/>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wheel(1)">
                                      <p:cBhvr>
                                        <p:cTn id="46" dur="2000"/>
                                        <p:tgtEl>
                                          <p:spTgt spid="135"/>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136"/>
                                        </p:tgtEl>
                                        <p:attrNameLst>
                                          <p:attrName>style.visibility</p:attrName>
                                        </p:attrNameLst>
                                      </p:cBhvr>
                                      <p:to>
                                        <p:strVal val="visible"/>
                                      </p:to>
                                    </p:set>
                                    <p:animEffect transition="in" filter="wheel(1)">
                                      <p:cBhvr>
                                        <p:cTn id="49" dur="2000"/>
                                        <p:tgtEl>
                                          <p:spTgt spid="136"/>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wheel(1)">
                                      <p:cBhvr>
                                        <p:cTn id="52" dur="2000"/>
                                        <p:tgtEl>
                                          <p:spTgt spid="137"/>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wheel(1)">
                                      <p:cBhvr>
                                        <p:cTn id="57" dur="2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VC</a:t>
            </a:r>
            <a:r>
              <a:rPr lang="zh-CN" altLang="en-US" dirty="0"/>
              <a:t>维示例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26</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7"/>
                <a:ext cx="7953661" cy="48085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没有哪种</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个实例可以被打散，因为最多可以有</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个不同的极端点</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每个维度上的最小值和最大值</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，如果不包含任何可能的第</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个点，这</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个实例就不能被包含</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a:t>
                </a:r>
                <a14:m>
                  <m:oMath xmlns:m="http://schemas.openxmlformats.org/officeDocument/2006/math">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𝑉𝐶</m:t>
                    </m:r>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)=4</m:t>
                    </m:r>
                  </m:oMath>
                </a14:m>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推广到轴向平行超矩形</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𝑛</m:t>
                    </m:r>
                  </m:oMath>
                </a14:m>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维区间连接</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𝑉𝐶</m:t>
                    </m:r>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r>
                      <a:rPr lang="en-US" altLang="zh-CN" i="1" dirty="0" smtClean="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𝑛</m:t>
                    </m:r>
                  </m:oMath>
                </a14:m>
                <a:endPar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7"/>
                <a:ext cx="7953661" cy="4808597"/>
              </a:xfrm>
              <a:prstGeom prst="rect">
                <a:avLst/>
              </a:prstGeom>
              <a:blipFill>
                <a:blip r:embed="rId5"/>
                <a:stretch>
                  <a:fillRect l="-460" r="-383"/>
                </a:stretch>
              </a:blipFill>
            </p:spPr>
            <p:txBody>
              <a:bodyPr/>
              <a:lstStyle/>
              <a:p>
                <a:r>
                  <a:rPr lang="zh-CN" altLang="en-US">
                    <a:noFill/>
                  </a:rPr>
                  <a:t> </a:t>
                </a:r>
              </a:p>
            </p:txBody>
          </p:sp>
        </mc:Fallback>
      </mc:AlternateContent>
      <p:sp>
        <p:nvSpPr>
          <p:cNvPr id="146" name="Line 5">
            <a:extLst>
              <a:ext uri="{FF2B5EF4-FFF2-40B4-BE49-F238E27FC236}">
                <a16:creationId xmlns:a16="http://schemas.microsoft.com/office/drawing/2014/main" id="{9C69D3D2-9A6A-4CD1-A94C-D06720703DF0}"/>
              </a:ext>
            </a:extLst>
          </p:cNvPr>
          <p:cNvSpPr>
            <a:spLocks noChangeShapeType="1"/>
          </p:cNvSpPr>
          <p:nvPr/>
        </p:nvSpPr>
        <p:spPr bwMode="auto">
          <a:xfrm flipH="1">
            <a:off x="3930287" y="3167380"/>
            <a:ext cx="9525" cy="1033463"/>
          </a:xfrm>
          <a:prstGeom prst="line">
            <a:avLst/>
          </a:prstGeom>
          <a:noFill/>
          <a:ln w="127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47" name="Line 6">
            <a:extLst>
              <a:ext uri="{FF2B5EF4-FFF2-40B4-BE49-F238E27FC236}">
                <a16:creationId xmlns:a16="http://schemas.microsoft.com/office/drawing/2014/main" id="{C712BF68-C579-4899-BBCF-F12F566253A8}"/>
              </a:ext>
            </a:extLst>
          </p:cNvPr>
          <p:cNvSpPr>
            <a:spLocks noChangeShapeType="1"/>
          </p:cNvSpPr>
          <p:nvPr/>
        </p:nvSpPr>
        <p:spPr bwMode="auto">
          <a:xfrm>
            <a:off x="3908062" y="4196080"/>
            <a:ext cx="1268413"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48" name="Oval 7">
            <a:extLst>
              <a:ext uri="{FF2B5EF4-FFF2-40B4-BE49-F238E27FC236}">
                <a16:creationId xmlns:a16="http://schemas.microsoft.com/office/drawing/2014/main" id="{EDC8B2E7-EB7B-43FF-BF60-0061D78E9B74}"/>
              </a:ext>
            </a:extLst>
          </p:cNvPr>
          <p:cNvSpPr>
            <a:spLocks noChangeArrowheads="1"/>
          </p:cNvSpPr>
          <p:nvPr/>
        </p:nvSpPr>
        <p:spPr bwMode="auto">
          <a:xfrm>
            <a:off x="4050937" y="3627755"/>
            <a:ext cx="98425" cy="8255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49" name="Oval 8">
            <a:extLst>
              <a:ext uri="{FF2B5EF4-FFF2-40B4-BE49-F238E27FC236}">
                <a16:creationId xmlns:a16="http://schemas.microsoft.com/office/drawing/2014/main" id="{93F812E2-E9A1-45CF-8928-12876A6F69EE}"/>
              </a:ext>
            </a:extLst>
          </p:cNvPr>
          <p:cNvSpPr>
            <a:spLocks noChangeArrowheads="1"/>
          </p:cNvSpPr>
          <p:nvPr/>
        </p:nvSpPr>
        <p:spPr bwMode="auto">
          <a:xfrm>
            <a:off x="4460512" y="3907155"/>
            <a:ext cx="98425" cy="8413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50" name="Oval 9">
            <a:extLst>
              <a:ext uri="{FF2B5EF4-FFF2-40B4-BE49-F238E27FC236}">
                <a16:creationId xmlns:a16="http://schemas.microsoft.com/office/drawing/2014/main" id="{9D833661-D377-4730-9BF2-6A571187A236}"/>
              </a:ext>
            </a:extLst>
          </p:cNvPr>
          <p:cNvSpPr>
            <a:spLocks noChangeArrowheads="1"/>
          </p:cNvSpPr>
          <p:nvPr/>
        </p:nvSpPr>
        <p:spPr bwMode="auto">
          <a:xfrm>
            <a:off x="4852625" y="3572193"/>
            <a:ext cx="98425" cy="84137"/>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51" name="Oval 10">
            <a:extLst>
              <a:ext uri="{FF2B5EF4-FFF2-40B4-BE49-F238E27FC236}">
                <a16:creationId xmlns:a16="http://schemas.microsoft.com/office/drawing/2014/main" id="{11A02E2A-4FBC-427B-BC31-303B2EC29C18}"/>
              </a:ext>
            </a:extLst>
          </p:cNvPr>
          <p:cNvSpPr>
            <a:spLocks noChangeArrowheads="1"/>
          </p:cNvSpPr>
          <p:nvPr/>
        </p:nvSpPr>
        <p:spPr bwMode="auto">
          <a:xfrm>
            <a:off x="4382725" y="3322955"/>
            <a:ext cx="100012" cy="8255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52" name="Oval 11">
            <a:extLst>
              <a:ext uri="{FF2B5EF4-FFF2-40B4-BE49-F238E27FC236}">
                <a16:creationId xmlns:a16="http://schemas.microsoft.com/office/drawing/2014/main" id="{63FB0843-BE24-44FC-8B36-601E6F18F426}"/>
              </a:ext>
            </a:extLst>
          </p:cNvPr>
          <p:cNvSpPr>
            <a:spLocks noChangeArrowheads="1"/>
          </p:cNvSpPr>
          <p:nvPr/>
        </p:nvSpPr>
        <p:spPr bwMode="auto">
          <a:xfrm>
            <a:off x="4417650" y="3583305"/>
            <a:ext cx="98425" cy="8413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
        <p:nvSpPr>
          <p:cNvPr id="153" name="Rectangle 12">
            <a:extLst>
              <a:ext uri="{FF2B5EF4-FFF2-40B4-BE49-F238E27FC236}">
                <a16:creationId xmlns:a16="http://schemas.microsoft.com/office/drawing/2014/main" id="{32409104-33DD-496F-A598-5CFB47D48B3E}"/>
              </a:ext>
            </a:extLst>
          </p:cNvPr>
          <p:cNvSpPr>
            <a:spLocks noChangeArrowheads="1"/>
          </p:cNvSpPr>
          <p:nvPr/>
        </p:nvSpPr>
        <p:spPr bwMode="auto">
          <a:xfrm>
            <a:off x="4039825" y="3316605"/>
            <a:ext cx="903287" cy="68262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spTree>
    <p:extLst>
      <p:ext uri="{BB962C8B-B14F-4D97-AF65-F5344CB8AC3E}">
        <p14:creationId xmlns:p14="http://schemas.microsoft.com/office/powerpoint/2010/main" val="2709154588"/>
      </p:ext>
    </p:extLst>
  </p:cSld>
  <p:clrMapOvr>
    <a:masterClrMapping/>
  </p:clrMapOvr>
  <mc:AlternateContent xmlns:mc="http://schemas.openxmlformats.org/markup-compatibility/2006" xmlns:p14="http://schemas.microsoft.com/office/powerpoint/2010/main">
    <mc:Choice Requires="p14">
      <p:transition spd="med" p14:dur="700" advTm="92329">
        <p:fade/>
      </p:transition>
    </mc:Choice>
    <mc:Fallback xmlns="">
      <p:transition spd="med" advTm="92329">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使用</a:t>
            </a:r>
            <a:r>
              <a:rPr lang="en-US" altLang="zh-CN" dirty="0"/>
              <a:t>VC</a:t>
            </a:r>
            <a:r>
              <a:rPr lang="zh-CN" altLang="en-US" dirty="0"/>
              <a:t>求得样本复杂度的上界</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27</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7"/>
            <a:ext cx="7953661" cy="48085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6" name="内容占位符 2">
            <a:extLst>
              <a:ext uri="{FF2B5EF4-FFF2-40B4-BE49-F238E27FC236}">
                <a16:creationId xmlns:a16="http://schemas.microsoft.com/office/drawing/2014/main" id="{FE6AF271-0664-4BC9-AB8E-07926660F762}"/>
              </a:ext>
            </a:extLst>
          </p:cNvPr>
          <p:cNvSpPr txBox="1">
            <a:spLocks/>
          </p:cNvSpPr>
          <p:nvPr/>
        </p:nvSpPr>
        <p:spPr>
          <a:xfrm>
            <a:off x="503635" y="1330326"/>
            <a:ext cx="7953661" cy="101174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维作为表达性的度量，下面的例子已经被证明足以用于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Blumer et al.,</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1989</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pic>
        <p:nvPicPr>
          <p:cNvPr id="7" name="图片 6">
            <a:extLst>
              <a:ext uri="{FF2B5EF4-FFF2-40B4-BE49-F238E27FC236}">
                <a16:creationId xmlns:a16="http://schemas.microsoft.com/office/drawing/2014/main" id="{871FEC22-F920-46D4-ABA9-C3B1EFBA6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37" y="5447474"/>
            <a:ext cx="3414056" cy="658425"/>
          </a:xfrm>
          <a:prstGeom prst="rect">
            <a:avLst/>
          </a:prstGeom>
        </p:spPr>
      </p:pic>
      <p:pic>
        <p:nvPicPr>
          <p:cNvPr id="147" name="图片 146">
            <a:extLst>
              <a:ext uri="{FF2B5EF4-FFF2-40B4-BE49-F238E27FC236}">
                <a16:creationId xmlns:a16="http://schemas.microsoft.com/office/drawing/2014/main" id="{A5442497-1F4A-4F39-B5B9-8525B4945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278" y="2421767"/>
            <a:ext cx="5017443" cy="713294"/>
          </a:xfrm>
          <a:prstGeom prst="rect">
            <a:avLst/>
          </a:prstGeom>
        </p:spPr>
      </p:pic>
      <p:sp>
        <p:nvSpPr>
          <p:cNvPr id="148" name="页脚占位符 1">
            <a:extLst>
              <a:ext uri="{FF2B5EF4-FFF2-40B4-BE49-F238E27FC236}">
                <a16:creationId xmlns:a16="http://schemas.microsoft.com/office/drawing/2014/main" id="{6BCF6DC4-9DC8-4776-A658-0BA28D87D73D}"/>
              </a:ext>
            </a:extLst>
          </p:cNvPr>
          <p:cNvSpPr>
            <a:spLocks noGrp="1"/>
          </p:cNvSpPr>
          <p:nvPr>
            <p:ph type="ftr" sz="quarter" idx="11"/>
          </p:nvPr>
        </p:nvSpPr>
        <p:spPr>
          <a:xfrm>
            <a:off x="502443" y="6240464"/>
            <a:ext cx="3105151" cy="206381"/>
          </a:xfrm>
        </p:spPr>
        <p:txBody>
          <a:bodyPr/>
          <a:lstStyle/>
          <a:p>
            <a:r>
              <a:rPr lang="en-US" altLang="zh-CN" dirty="0"/>
              <a:t>Ray Mooney</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EA3674A5-F8E7-4121-8767-339FE902B05B}"/>
                  </a:ext>
                </a:extLst>
              </p:cNvPr>
              <p:cNvSpPr txBox="1">
                <a:spLocks/>
              </p:cNvSpPr>
              <p:nvPr/>
            </p:nvSpPr>
            <p:spPr>
              <a:xfrm>
                <a:off x="503635" y="3403663"/>
                <a:ext cx="7953661" cy="1957033"/>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相比以前使用</a:t>
                </a:r>
                <a14:m>
                  <m:oMath xmlns:m="http://schemas.openxmlformats.org/officeDocument/2006/math">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log</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的结果，这个边界有</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一些额外的常量</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一个额外的</a:t>
                </a:r>
                <a14:m>
                  <m:oMath xmlns:m="http://schemas.openxmlformats.org/officeDocument/2006/math">
                    <m:func>
                      <m:funcPr>
                        <m:ctrlPr>
                          <a:rPr lang="en-US" altLang="zh-CN" i="1" dirty="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sSub>
                          <m:sSubPr>
                            <m:ctrlPr>
                              <a:rPr lang="en-US" altLang="zh-CN" i="1" dirty="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dirty="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log</m:t>
                            </m:r>
                          </m:e>
                          <m:sub>
                            <m:r>
                              <a:rPr lang="en-US" altLang="zh-CN" i="1" dirty="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fName>
                      <m:e>
                        <m:r>
                          <a:rPr lang="en-US" altLang="zh-CN" i="1" dirty="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(1 /</m:t>
                        </m:r>
                        <m:r>
                          <a:rPr lang="en-US" altLang="zh-CN" i="1" dirty="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𝜀</m:t>
                        </m:r>
                        <m:r>
                          <a:rPr lang="en-US" altLang="zh-CN" i="1" dirty="0">
                            <a:solidFill>
                              <a:schemeClr val="accent1"/>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e>
                    </m:func>
                  </m:oMath>
                </a14:m>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因子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由于</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𝑉𝐶</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log</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，而且常是</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𝑉𝐶</m:t>
                    </m:r>
                    <m:d>
                      <m:d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𝐻</m:t>
                        </m:r>
                      </m:e>
                    </m:d>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log</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𝐻</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，这可以为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学习所需的样本数提供一个</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更严格的上限</a:t>
                </a:r>
              </a:p>
            </p:txBody>
          </p:sp>
        </mc:Choice>
        <mc:Fallback xmlns="">
          <p:sp>
            <p:nvSpPr>
              <p:cNvPr id="11" name="内容占位符 2">
                <a:extLst>
                  <a:ext uri="{FF2B5EF4-FFF2-40B4-BE49-F238E27FC236}">
                    <a16:creationId xmlns:a16="http://schemas.microsoft.com/office/drawing/2014/main" id="{EA3674A5-F8E7-4121-8767-339FE902B05B}"/>
                  </a:ext>
                </a:extLst>
              </p:cNvPr>
              <p:cNvSpPr txBox="1">
                <a:spLocks noRot="1" noChangeAspect="1" noMove="1" noResize="1" noEditPoints="1" noAdjustHandles="1" noChangeArrowheads="1" noChangeShapeType="1" noTextEdit="1"/>
              </p:cNvSpPr>
              <p:nvPr/>
            </p:nvSpPr>
            <p:spPr>
              <a:xfrm>
                <a:off x="503635" y="3403663"/>
                <a:ext cx="7953661" cy="1957033"/>
              </a:xfrm>
              <a:prstGeom prst="rect">
                <a:avLst/>
              </a:prstGeom>
              <a:blipFill>
                <a:blip r:embed="rId11"/>
                <a:stretch>
                  <a:fillRect l="-460" b="-1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5177109"/>
      </p:ext>
    </p:extLst>
  </p:cSld>
  <p:clrMapOvr>
    <a:masterClrMapping/>
  </p:clrMapOvr>
  <mc:AlternateContent xmlns:mc="http://schemas.openxmlformats.org/markup-compatibility/2006" xmlns:p14="http://schemas.microsoft.com/office/powerpoint/2010/main">
    <mc:Choice Requires="p14">
      <p:transition spd="med" p14:dur="700" advTm="127535">
        <p:fade/>
      </p:transition>
    </mc:Choice>
    <mc:Fallback xmlns="">
      <p:transition spd="med" advTm="127535">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一些</a:t>
            </a:r>
            <a:r>
              <a:rPr lang="en-US" altLang="zh-CN" dirty="0"/>
              <a:t>VC</a:t>
            </a:r>
            <a:r>
              <a:rPr lang="zh-CN" altLang="en-US" dirty="0"/>
              <a:t>维的例子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7"/>
                <a:ext cx="7953661" cy="229792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维超平面的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维是</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超平面的</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VC</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维</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巧合地与定义超平面</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所需的参数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数几乎相同</a:t>
                </a: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7"/>
                <a:ext cx="7953661" cy="2297922"/>
              </a:xfrm>
              <a:prstGeom prst="rect">
                <a:avLst/>
              </a:prstGeom>
              <a:blipFill>
                <a:blip r:embed="rId5"/>
                <a:stretch>
                  <a:fillRect l="-46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7B1D443-A757-4B11-BEE8-50B2DF9E6980}"/>
              </a:ext>
            </a:extLst>
          </p:cNvPr>
          <p:cNvPicPr>
            <a:picLocks noChangeAspect="1"/>
          </p:cNvPicPr>
          <p:nvPr/>
        </p:nvPicPr>
        <p:blipFill>
          <a:blip r:embed="rId6"/>
          <a:stretch>
            <a:fillRect/>
          </a:stretch>
        </p:blipFill>
        <p:spPr>
          <a:xfrm>
            <a:off x="3107045" y="3000465"/>
            <a:ext cx="2929908" cy="2529840"/>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2B015FE-157F-4B6F-9887-4AF4C4629379}"/>
                  </a:ext>
                </a:extLst>
              </p:cNvPr>
              <p:cNvSpPr/>
              <p:nvPr/>
            </p:nvSpPr>
            <p:spPr>
              <a:xfrm>
                <a:off x="3088773" y="5530305"/>
                <a:ext cx="296645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𝑓</m:t>
                      </m:r>
                      <m:r>
                        <a:rPr lang="zh-CN" altLang="en-US" sz="2000" i="0">
                          <a:latin typeface="Cambria Math" panose="02040503050406030204" pitchFamily="18" charset="0"/>
                        </a:rPr>
                        <m:t>(</m:t>
                      </m:r>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0">
                              <a:latin typeface="Cambria Math" panose="02040503050406030204" pitchFamily="18" charset="0"/>
                            </a:rPr>
                            <m:t>0</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0">
                              <a:latin typeface="Cambria Math" panose="02040503050406030204" pitchFamily="18" charset="0"/>
                            </a:rPr>
                            <m:t>1</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0">
                              <a:latin typeface="Cambria Math" panose="02040503050406030204" pitchFamily="18" charset="0"/>
                            </a:rPr>
                            <m:t>1</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0">
                              <a:latin typeface="Cambria Math" panose="02040503050406030204" pitchFamily="18" charset="0"/>
                            </a:rPr>
                            <m:t>2</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0">
                              <a:latin typeface="Cambria Math" panose="02040503050406030204" pitchFamily="18" charset="0"/>
                            </a:rPr>
                            <m:t>2</m:t>
                          </m:r>
                        </m:sub>
                      </m:sSub>
                    </m:oMath>
                  </m:oMathPara>
                </a14:m>
                <a:endParaRPr lang="zh-CN" altLang="en-US" sz="2000" dirty="0"/>
              </a:p>
            </p:txBody>
          </p:sp>
        </mc:Choice>
        <mc:Fallback xmlns="">
          <p:sp>
            <p:nvSpPr>
              <p:cNvPr id="9" name="矩形 8">
                <a:extLst>
                  <a:ext uri="{FF2B5EF4-FFF2-40B4-BE49-F238E27FC236}">
                    <a16:creationId xmlns:a16="http://schemas.microsoft.com/office/drawing/2014/main" id="{82B015FE-157F-4B6F-9887-4AF4C4629379}"/>
                  </a:ext>
                </a:extLst>
              </p:cNvPr>
              <p:cNvSpPr>
                <a:spLocks noRot="1" noChangeAspect="1" noMove="1" noResize="1" noEditPoints="1" noAdjustHandles="1" noChangeArrowheads="1" noChangeShapeType="1" noTextEdit="1"/>
              </p:cNvSpPr>
              <p:nvPr/>
            </p:nvSpPr>
            <p:spPr>
              <a:xfrm>
                <a:off x="3088773" y="5530305"/>
                <a:ext cx="2966453" cy="400110"/>
              </a:xfrm>
              <a:prstGeom prst="rect">
                <a:avLst/>
              </a:prstGeom>
              <a:blipFill>
                <a:blip r:embed="rId7"/>
                <a:stretch>
                  <a:fillRect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0940900"/>
      </p:ext>
    </p:extLst>
  </p:cSld>
  <p:clrMapOvr>
    <a:masterClrMapping/>
  </p:clrMapOvr>
  <mc:AlternateContent xmlns:mc="http://schemas.openxmlformats.org/markup-compatibility/2006" xmlns:p14="http://schemas.microsoft.com/office/powerpoint/2010/main">
    <mc:Choice Requires="p14">
      <p:transition spd="med" p14:dur="700" advTm="37723">
        <p:fade/>
      </p:transition>
    </mc:Choice>
    <mc:Fallback xmlns="">
      <p:transition spd="med" advTm="37723">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一些</a:t>
            </a:r>
            <a:r>
              <a:rPr lang="en-US" altLang="zh-CN" dirty="0"/>
              <a:t>VC</a:t>
            </a:r>
            <a:r>
              <a:rPr lang="zh-CN" altLang="en-US" dirty="0"/>
              <a:t>维的例子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7"/>
            <a:ext cx="7953661" cy="229792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正弦波具有无限的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维，但只有两个参数</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通过仔细选择</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相位</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周期</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，我们可以打碎</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任意一组</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一维数据点</a:t>
            </a:r>
          </a:p>
        </p:txBody>
      </p:sp>
      <p:sp>
        <p:nvSpPr>
          <p:cNvPr id="7" name="页脚占位符 1">
            <a:extLst>
              <a:ext uri="{FF2B5EF4-FFF2-40B4-BE49-F238E27FC236}">
                <a16:creationId xmlns:a16="http://schemas.microsoft.com/office/drawing/2014/main" id="{857073C4-05B1-4F75-8B42-966B1E4FE4CB}"/>
              </a:ext>
            </a:extLst>
          </p:cNvPr>
          <p:cNvSpPr>
            <a:spLocks noGrp="1"/>
          </p:cNvSpPr>
          <p:nvPr>
            <p:ph type="ftr" sz="quarter" idx="11"/>
          </p:nvPr>
        </p:nvSpPr>
        <p:spPr>
          <a:xfrm>
            <a:off x="502443" y="6240464"/>
            <a:ext cx="3489386" cy="206381"/>
          </a:xfrm>
        </p:spPr>
        <p:txBody>
          <a:bodyPr/>
          <a:lstStyle/>
          <a:p>
            <a:pPr algn="ctr"/>
            <a:r>
              <a:rPr lang="zh-CN" altLang="en-US" dirty="0"/>
              <a:t>http://mlweb.loria.fr/book/en/VCdiminfinite.ht</a:t>
            </a:r>
            <a:r>
              <a:rPr lang="en-US" altLang="zh-CN" dirty="0"/>
              <a:t>ml</a:t>
            </a:r>
            <a:endParaRPr lang="zh-CN" altLang="en-US"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1DFF1CF-3709-475A-8F06-DBE5011F6AD2}"/>
                  </a:ext>
                </a:extLst>
              </p:cNvPr>
              <p:cNvSpPr/>
              <p:nvPr/>
            </p:nvSpPr>
            <p:spPr>
              <a:xfrm>
                <a:off x="3153150" y="2811197"/>
                <a:ext cx="28377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𝑠𝑖𝑛</m:t>
                          </m:r>
                          <m:r>
                            <a:rPr lang="zh-CN" altLang="en-US" sz="2400" i="0">
                              <a:latin typeface="Cambria Math" panose="02040503050406030204" pitchFamily="18" charset="0"/>
                            </a:rPr>
                            <m:t>(</m:t>
                          </m:r>
                          <m:r>
                            <a:rPr lang="zh-CN" altLang="en-US" sz="2400" i="1">
                              <a:latin typeface="Cambria Math" panose="02040503050406030204" pitchFamily="18" charset="0"/>
                            </a:rPr>
                            <m:t>𝑎𝑥</m:t>
                          </m:r>
                          <m:r>
                            <a:rPr lang="zh-CN" altLang="en-US" sz="2400" i="0">
                              <a:latin typeface="Cambria Math" panose="02040503050406030204" pitchFamily="18" charset="0"/>
                            </a:rPr>
                            <m:t>+</m:t>
                          </m:r>
                          <m:r>
                            <a:rPr lang="zh-CN" altLang="en-US" sz="2400" i="1">
                              <a:latin typeface="Cambria Math" panose="02040503050406030204" pitchFamily="18" charset="0"/>
                            </a:rPr>
                            <m:t>𝑏</m:t>
                          </m:r>
                        </m:e>
                      </m:d>
                    </m:oMath>
                  </m:oMathPara>
                </a14:m>
                <a:endParaRPr lang="zh-CN" altLang="en-US" sz="2400" dirty="0"/>
              </a:p>
            </p:txBody>
          </p:sp>
        </mc:Choice>
        <mc:Fallback xmlns="">
          <p:sp>
            <p:nvSpPr>
              <p:cNvPr id="3" name="矩形 2">
                <a:extLst>
                  <a:ext uri="{FF2B5EF4-FFF2-40B4-BE49-F238E27FC236}">
                    <a16:creationId xmlns:a16="http://schemas.microsoft.com/office/drawing/2014/main" id="{91DFF1CF-3709-475A-8F06-DBE5011F6AD2}"/>
                  </a:ext>
                </a:extLst>
              </p:cNvPr>
              <p:cNvSpPr>
                <a:spLocks noRot="1" noChangeAspect="1" noMove="1" noResize="1" noEditPoints="1" noAdjustHandles="1" noChangeArrowheads="1" noChangeShapeType="1" noTextEdit="1"/>
              </p:cNvSpPr>
              <p:nvPr/>
            </p:nvSpPr>
            <p:spPr>
              <a:xfrm>
                <a:off x="3153150" y="2811197"/>
                <a:ext cx="2837700" cy="461665"/>
              </a:xfrm>
              <a:prstGeom prst="rect">
                <a:avLst/>
              </a:prstGeom>
              <a:blipFill>
                <a:blip r:embed="rId5"/>
                <a:stretch>
                  <a:fillRect t="-127632" r="-23820" b="-197368"/>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1FCC1CD2-2A6B-4E23-8B38-FF4E7F8AF86D}"/>
              </a:ext>
            </a:extLst>
          </p:cNvPr>
          <p:cNvGrpSpPr/>
          <p:nvPr/>
        </p:nvGrpSpPr>
        <p:grpSpPr>
          <a:xfrm>
            <a:off x="976704" y="4132956"/>
            <a:ext cx="7373659" cy="574767"/>
            <a:chOff x="975001" y="4243740"/>
            <a:chExt cx="7373659" cy="574767"/>
          </a:xfrm>
        </p:grpSpPr>
        <p:pic>
          <p:nvPicPr>
            <p:cNvPr id="11" name="图片 10">
              <a:extLst>
                <a:ext uri="{FF2B5EF4-FFF2-40B4-BE49-F238E27FC236}">
                  <a16:creationId xmlns:a16="http://schemas.microsoft.com/office/drawing/2014/main" id="{11B890A3-5895-4001-AC70-BE12254937F7}"/>
                </a:ext>
              </a:extLst>
            </p:cNvPr>
            <p:cNvPicPr>
              <a:picLocks noChangeAspect="1"/>
            </p:cNvPicPr>
            <p:nvPr/>
          </p:nvPicPr>
          <p:blipFill rotWithShape="1">
            <a:blip r:embed="rId6">
              <a:extLst>
                <a:ext uri="{28A0092B-C50C-407E-A947-70E740481C1C}">
                  <a14:useLocalDpi xmlns:a14="http://schemas.microsoft.com/office/drawing/2010/main" val="0"/>
                </a:ext>
              </a:extLst>
            </a:blip>
            <a:srcRect t="60923" b="20229"/>
            <a:stretch/>
          </p:blipFill>
          <p:spPr>
            <a:xfrm>
              <a:off x="975001" y="4243740"/>
              <a:ext cx="7306921" cy="574767"/>
            </a:xfrm>
            <a:prstGeom prst="rect">
              <a:avLst/>
            </a:prstGeom>
          </p:spPr>
        </p:pic>
        <p:cxnSp>
          <p:nvCxnSpPr>
            <p:cNvPr id="12" name="直接箭头连接符 11">
              <a:extLst>
                <a:ext uri="{FF2B5EF4-FFF2-40B4-BE49-F238E27FC236}">
                  <a16:creationId xmlns:a16="http://schemas.microsoft.com/office/drawing/2014/main" id="{E938774B-15A3-452A-8AD5-8534B33AB183}"/>
                </a:ext>
              </a:extLst>
            </p:cNvPr>
            <p:cNvCxnSpPr/>
            <p:nvPr/>
          </p:nvCxnSpPr>
          <p:spPr>
            <a:xfrm>
              <a:off x="1128994" y="4533594"/>
              <a:ext cx="72196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椭圆 13">
              <a:extLst>
                <a:ext uri="{FF2B5EF4-FFF2-40B4-BE49-F238E27FC236}">
                  <a16:creationId xmlns:a16="http://schemas.microsoft.com/office/drawing/2014/main" id="{B03D4BEC-161D-4BCF-9688-E7A7BE4CD57D}"/>
                </a:ext>
              </a:extLst>
            </p:cNvPr>
            <p:cNvSpPr/>
            <p:nvPr/>
          </p:nvSpPr>
          <p:spPr>
            <a:xfrm>
              <a:off x="1516189" y="4456862"/>
              <a:ext cx="153464" cy="15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9A445AB3-71E1-4CBB-9D5A-4AE7BC66E7E8}"/>
                </a:ext>
              </a:extLst>
            </p:cNvPr>
            <p:cNvSpPr/>
            <p:nvPr/>
          </p:nvSpPr>
          <p:spPr>
            <a:xfrm>
              <a:off x="2518570" y="4456862"/>
              <a:ext cx="153464" cy="15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F60851A2-4330-4AD1-B817-6C3D0621FD76}"/>
                </a:ext>
              </a:extLst>
            </p:cNvPr>
            <p:cNvSpPr/>
            <p:nvPr/>
          </p:nvSpPr>
          <p:spPr>
            <a:xfrm>
              <a:off x="2314206" y="4456862"/>
              <a:ext cx="153464" cy="15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FE9A732F-FA15-49A5-817C-A85A5A7272F4}"/>
                </a:ext>
              </a:extLst>
            </p:cNvPr>
            <p:cNvSpPr/>
            <p:nvPr/>
          </p:nvSpPr>
          <p:spPr>
            <a:xfrm>
              <a:off x="3433533" y="4456862"/>
              <a:ext cx="153464" cy="15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AD0C9306-26A1-42C5-87F4-02D326C54672}"/>
                </a:ext>
              </a:extLst>
            </p:cNvPr>
            <p:cNvSpPr/>
            <p:nvPr/>
          </p:nvSpPr>
          <p:spPr>
            <a:xfrm>
              <a:off x="5385118" y="4456862"/>
              <a:ext cx="153464" cy="15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61EFF11F-EFA8-44EF-9CBF-9A4C62687C1F}"/>
                </a:ext>
              </a:extLst>
            </p:cNvPr>
            <p:cNvSpPr/>
            <p:nvPr/>
          </p:nvSpPr>
          <p:spPr>
            <a:xfrm>
              <a:off x="3757601" y="4456862"/>
              <a:ext cx="153464" cy="1534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DBB65C20-32D6-46F6-A3B8-8A0507BEF427}"/>
                </a:ext>
              </a:extLst>
            </p:cNvPr>
            <p:cNvSpPr/>
            <p:nvPr/>
          </p:nvSpPr>
          <p:spPr>
            <a:xfrm>
              <a:off x="5841249" y="4456862"/>
              <a:ext cx="153464" cy="1534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66804F55-338E-458A-B80C-4037A729ED35}"/>
                </a:ext>
              </a:extLst>
            </p:cNvPr>
            <p:cNvSpPr/>
            <p:nvPr/>
          </p:nvSpPr>
          <p:spPr>
            <a:xfrm>
              <a:off x="6722598" y="4456862"/>
              <a:ext cx="153464" cy="1534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59F942B2-ED62-4424-B8FE-8EE70672F981}"/>
                </a:ext>
              </a:extLst>
            </p:cNvPr>
            <p:cNvSpPr/>
            <p:nvPr/>
          </p:nvSpPr>
          <p:spPr>
            <a:xfrm>
              <a:off x="2956001" y="4456862"/>
              <a:ext cx="153464" cy="1534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5CECDAA0-4DD7-4106-A790-C715EFF719F0}"/>
                </a:ext>
              </a:extLst>
            </p:cNvPr>
            <p:cNvSpPr/>
            <p:nvPr/>
          </p:nvSpPr>
          <p:spPr>
            <a:xfrm>
              <a:off x="4762305" y="4456862"/>
              <a:ext cx="153464" cy="1534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E6BBBEE1-D2E1-4F35-8292-1DB6D4590220}"/>
                </a:ext>
              </a:extLst>
            </p:cNvPr>
            <p:cNvSpPr/>
            <p:nvPr/>
          </p:nvSpPr>
          <p:spPr>
            <a:xfrm>
              <a:off x="4879093" y="4456862"/>
              <a:ext cx="153464" cy="1534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椭圆 24">
              <a:extLst>
                <a:ext uri="{FF2B5EF4-FFF2-40B4-BE49-F238E27FC236}">
                  <a16:creationId xmlns:a16="http://schemas.microsoft.com/office/drawing/2014/main" id="{97382E5C-C75C-41E1-91CD-295AE7425B67}"/>
                </a:ext>
              </a:extLst>
            </p:cNvPr>
            <p:cNvSpPr/>
            <p:nvPr/>
          </p:nvSpPr>
          <p:spPr>
            <a:xfrm>
              <a:off x="6318503" y="4456862"/>
              <a:ext cx="153464" cy="15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176961"/>
      </p:ext>
    </p:extLst>
  </p:cSld>
  <p:clrMapOvr>
    <a:masterClrMapping/>
  </p:clrMapOvr>
  <mc:AlternateContent xmlns:mc="http://schemas.openxmlformats.org/markup-compatibility/2006" xmlns:p14="http://schemas.microsoft.com/office/powerpoint/2010/main">
    <mc:Choice Requires="p14">
      <p:transition spd="med" p14:dur="700" advTm="68366">
        <p:fade/>
      </p:transition>
    </mc:Choice>
    <mc:Fallback xmlns="">
      <p:transition spd="med" advTm="6836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学习理论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39942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学习理论</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可学性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样本复杂度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有限</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无限假设空间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ERM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边界</a:t>
            </a: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a:t>
            </a:r>
          </a:p>
        </p:txBody>
      </p:sp>
      <p:pic>
        <p:nvPicPr>
          <p:cNvPr id="5" name="图片 4">
            <a:extLst>
              <a:ext uri="{FF2B5EF4-FFF2-40B4-BE49-F238E27FC236}">
                <a16:creationId xmlns:a16="http://schemas.microsoft.com/office/drawing/2014/main" id="{CF53ED2D-E911-8C19-8A54-31CEAC7D2E44}"/>
              </a:ext>
            </a:extLst>
          </p:cNvPr>
          <p:cNvPicPr>
            <a:picLocks noChangeAspect="1"/>
          </p:cNvPicPr>
          <p:nvPr/>
        </p:nvPicPr>
        <p:blipFill>
          <a:blip r:embed="rId3"/>
          <a:stretch>
            <a:fillRect/>
          </a:stretch>
        </p:blipFill>
        <p:spPr>
          <a:xfrm>
            <a:off x="5671393" y="1481451"/>
            <a:ext cx="2580925" cy="2694873"/>
          </a:xfrm>
          <a:prstGeom prst="rect">
            <a:avLst/>
          </a:prstGeom>
        </p:spPr>
      </p:pic>
    </p:spTree>
    <p:extLst>
      <p:ext uri="{BB962C8B-B14F-4D97-AF65-F5344CB8AC3E}">
        <p14:creationId xmlns:p14="http://schemas.microsoft.com/office/powerpoint/2010/main" val="1442379846"/>
      </p:ext>
    </p:extLst>
  </p:cSld>
  <p:clrMapOvr>
    <a:masterClrMapping/>
  </p:clrMapOvr>
  <mc:AlternateContent xmlns:mc="http://schemas.openxmlformats.org/markup-compatibility/2006" xmlns:p14="http://schemas.microsoft.com/office/powerpoint/2010/main">
    <mc:Choice Requires="p14">
      <p:transition spd="med" p14:dur="700" advTm="43676">
        <p:fade/>
      </p:transition>
    </mc:Choice>
    <mc:Fallback xmlns="">
      <p:transition spd="med" advTm="43676">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一些</a:t>
            </a:r>
            <a:r>
              <a:rPr lang="en-US" altLang="zh-CN" dirty="0"/>
              <a:t>VC</a:t>
            </a:r>
            <a:r>
              <a:rPr lang="zh-CN" altLang="en-US" dirty="0"/>
              <a:t>维的例子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30</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29957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具有某些类型激活函数的神经网络也具有无限的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数据集</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:CIFAR-10</a:t>
            </a: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50,000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个训练图像</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网络：初始模型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页脚占位符 1">
            <a:extLst>
              <a:ext uri="{FF2B5EF4-FFF2-40B4-BE49-F238E27FC236}">
                <a16:creationId xmlns:a16="http://schemas.microsoft.com/office/drawing/2014/main" id="{9A73E2FE-911F-4735-ABE1-E8BC2574863C}"/>
              </a:ext>
            </a:extLst>
          </p:cNvPr>
          <p:cNvSpPr>
            <a:spLocks noGrp="1"/>
          </p:cNvSpPr>
          <p:nvPr>
            <p:ph type="ftr" sz="quarter" idx="11"/>
          </p:nvPr>
        </p:nvSpPr>
        <p:spPr>
          <a:xfrm>
            <a:off x="502443" y="6240464"/>
            <a:ext cx="6740568" cy="449094"/>
          </a:xfrm>
        </p:spPr>
        <p:txBody>
          <a:bodyPr/>
          <a:lstStyle/>
          <a:p>
            <a:r>
              <a:rPr lang="en-US" altLang="zh-CN" dirty="0"/>
              <a:t>Zhang, </a:t>
            </a:r>
            <a:r>
              <a:rPr lang="en-US" altLang="zh-CN" dirty="0" err="1"/>
              <a:t>Chiyuan</a:t>
            </a:r>
            <a:r>
              <a:rPr lang="en-US" altLang="zh-CN" dirty="0"/>
              <a:t>, et al. "Understanding deep learning requires rethinking generalization." ICLR 2017.</a:t>
            </a:r>
          </a:p>
        </p:txBody>
      </p:sp>
      <p:pic>
        <p:nvPicPr>
          <p:cNvPr id="26" name="图片 25">
            <a:extLst>
              <a:ext uri="{FF2B5EF4-FFF2-40B4-BE49-F238E27FC236}">
                <a16:creationId xmlns:a16="http://schemas.microsoft.com/office/drawing/2014/main" id="{31ADD4D8-C886-435C-9B2B-6AC9233436F3}"/>
              </a:ext>
            </a:extLst>
          </p:cNvPr>
          <p:cNvPicPr>
            <a:picLocks noChangeAspect="1"/>
          </p:cNvPicPr>
          <p:nvPr/>
        </p:nvPicPr>
        <p:blipFill>
          <a:blip r:embed="rId3"/>
          <a:stretch>
            <a:fillRect/>
          </a:stretch>
        </p:blipFill>
        <p:spPr>
          <a:xfrm>
            <a:off x="4572000" y="2222749"/>
            <a:ext cx="4282978" cy="3876261"/>
          </a:xfrm>
          <a:prstGeom prst="rect">
            <a:avLst/>
          </a:prstGeom>
        </p:spPr>
      </p:pic>
      <p:sp>
        <p:nvSpPr>
          <p:cNvPr id="3" name="矩形 2">
            <a:extLst>
              <a:ext uri="{FF2B5EF4-FFF2-40B4-BE49-F238E27FC236}">
                <a16:creationId xmlns:a16="http://schemas.microsoft.com/office/drawing/2014/main" id="{C11AE6EB-C3FE-4D09-B5DD-EB681701EE24}"/>
              </a:ext>
            </a:extLst>
          </p:cNvPr>
          <p:cNvSpPr/>
          <p:nvPr/>
        </p:nvSpPr>
        <p:spPr>
          <a:xfrm>
            <a:off x="6840500" y="2829968"/>
            <a:ext cx="1632168" cy="37039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random labels</a:t>
            </a:r>
            <a:endParaRPr lang="zh-CN" altLang="en-US" dirty="0">
              <a:solidFill>
                <a:schemeClr val="tx1"/>
              </a:solidFill>
            </a:endParaRPr>
          </a:p>
        </p:txBody>
      </p:sp>
      <p:sp>
        <p:nvSpPr>
          <p:cNvPr id="5" name="矩形 4">
            <a:extLst>
              <a:ext uri="{FF2B5EF4-FFF2-40B4-BE49-F238E27FC236}">
                <a16:creationId xmlns:a16="http://schemas.microsoft.com/office/drawing/2014/main" id="{CC8E5C21-CE4B-4440-B153-9F15B3417C0A}"/>
              </a:ext>
            </a:extLst>
          </p:cNvPr>
          <p:cNvSpPr/>
          <p:nvPr/>
        </p:nvSpPr>
        <p:spPr>
          <a:xfrm>
            <a:off x="681738" y="4545012"/>
            <a:ext cx="3390202" cy="972510"/>
          </a:xfrm>
          <a:prstGeom prst="rect">
            <a:avLst/>
          </a:prstGeom>
        </p:spPr>
        <p:txBody>
          <a:bodyPr wrap="square">
            <a:spAutoFit/>
          </a:bodyPr>
          <a:lstStyle/>
          <a:p>
            <a:pPr marL="285750" indent="-285750">
              <a:lnSpc>
                <a:spcPct val="150000"/>
              </a:lnSpc>
              <a:spcBef>
                <a:spcPts val="1000"/>
              </a:spcBef>
              <a:buClr>
                <a:schemeClr val="accent1"/>
              </a:buClr>
              <a:buSzPct val="88000"/>
              <a:buFont typeface="Wingdings" pitchFamily="2" charset="2"/>
              <a:buChar char="p"/>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在随机标签上，</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MLP</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也收敛到零训练损失</a:t>
            </a:r>
          </a:p>
        </p:txBody>
      </p:sp>
    </p:spTree>
    <p:extLst>
      <p:ext uri="{BB962C8B-B14F-4D97-AF65-F5344CB8AC3E}">
        <p14:creationId xmlns:p14="http://schemas.microsoft.com/office/powerpoint/2010/main" val="64907840"/>
      </p:ext>
    </p:extLst>
  </p:cSld>
  <p:clrMapOvr>
    <a:masterClrMapping/>
  </p:clrMapOvr>
  <mc:AlternateContent xmlns:mc="http://schemas.openxmlformats.org/markup-compatibility/2006" xmlns:p14="http://schemas.microsoft.com/office/powerpoint/2010/main">
    <mc:Choice Requires="p14">
      <p:transition spd="med" p14:dur="700" advTm="99948">
        <p:fade/>
      </p:transition>
    </mc:Choice>
    <mc:Fallback xmlns="">
      <p:transition spd="med" advTm="99948">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模型选择</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31</a:t>
            </a:fld>
            <a:endParaRPr lang="zh-CN" altLang="en-US" dirty="0"/>
          </a:p>
        </p:txBody>
      </p:sp>
      <p:sp>
        <p:nvSpPr>
          <p:cNvPr id="8" name="内容占位符 2 1">
            <a:extLst>
              <a:ext uri="{FF2B5EF4-FFF2-40B4-BE49-F238E27FC236}">
                <a16:creationId xmlns:a16="http://schemas.microsoft.com/office/drawing/2014/main" id="{B3758ED7-A151-4E49-B0D8-1BDF57C43408}"/>
              </a:ext>
            </a:extLst>
          </p:cNvPr>
          <p:cNvSpPr txBox="1">
            <a:spLocks/>
          </p:cNvSpPr>
          <p:nvPr/>
        </p:nvSpPr>
        <p:spPr>
          <a:xfrm>
            <a:off x="438457" y="1384480"/>
            <a:ext cx="7501665" cy="377208"/>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下面哪个模型是最好的？</a:t>
            </a:r>
          </a:p>
        </p:txBody>
      </p:sp>
      <p:sp>
        <p:nvSpPr>
          <p:cNvPr id="9" name="内容占位符 2 1">
            <a:extLst>
              <a:ext uri="{FF2B5EF4-FFF2-40B4-BE49-F238E27FC236}">
                <a16:creationId xmlns:a16="http://schemas.microsoft.com/office/drawing/2014/main" id="{65DD7834-020D-4940-BA92-886E7D3D933F}"/>
              </a:ext>
            </a:extLst>
          </p:cNvPr>
          <p:cNvSpPr txBox="1">
            <a:spLocks/>
          </p:cNvSpPr>
          <p:nvPr/>
        </p:nvSpPr>
        <p:spPr>
          <a:xfrm>
            <a:off x="1117965" y="4273780"/>
            <a:ext cx="1759458" cy="39398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线性模型：欠拟合</a:t>
            </a:r>
          </a:p>
        </p:txBody>
      </p:sp>
      <p:sp>
        <p:nvSpPr>
          <p:cNvPr id="10" name="内容占位符 2 1">
            <a:extLst>
              <a:ext uri="{FF2B5EF4-FFF2-40B4-BE49-F238E27FC236}">
                <a16:creationId xmlns:a16="http://schemas.microsoft.com/office/drawing/2014/main" id="{8D251125-FE11-4E23-BC43-AC126E33DE8D}"/>
              </a:ext>
            </a:extLst>
          </p:cNvPr>
          <p:cNvSpPr txBox="1">
            <a:spLocks/>
          </p:cNvSpPr>
          <p:nvPr/>
        </p:nvSpPr>
        <p:spPr>
          <a:xfrm>
            <a:off x="3728505" y="4273780"/>
            <a:ext cx="1759458" cy="39398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四阶模型：合适</a:t>
            </a:r>
          </a:p>
        </p:txBody>
      </p:sp>
      <p:sp>
        <p:nvSpPr>
          <p:cNvPr id="11" name="内容占位符 2 1">
            <a:extLst>
              <a:ext uri="{FF2B5EF4-FFF2-40B4-BE49-F238E27FC236}">
                <a16:creationId xmlns:a16="http://schemas.microsoft.com/office/drawing/2014/main" id="{CBFF00CC-E527-41D6-A351-BC33B3FFDFF0}"/>
              </a:ext>
            </a:extLst>
          </p:cNvPr>
          <p:cNvSpPr txBox="1">
            <a:spLocks/>
          </p:cNvSpPr>
          <p:nvPr/>
        </p:nvSpPr>
        <p:spPr>
          <a:xfrm>
            <a:off x="6266579" y="4273780"/>
            <a:ext cx="1977639" cy="393986"/>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十五阶模型：过拟合</a:t>
            </a:r>
          </a:p>
        </p:txBody>
      </p:sp>
      <p:sp>
        <p:nvSpPr>
          <p:cNvPr id="13" name="内容占位符 2 1">
            <a:extLst>
              <a:ext uri="{FF2B5EF4-FFF2-40B4-BE49-F238E27FC236}">
                <a16:creationId xmlns:a16="http://schemas.microsoft.com/office/drawing/2014/main" id="{6DB083D8-2A6B-41B0-8A6A-CDDC8CAC6B24}"/>
              </a:ext>
            </a:extLst>
          </p:cNvPr>
          <p:cNvSpPr txBox="1">
            <a:spLocks/>
          </p:cNvSpPr>
          <p:nvPr/>
        </p:nvSpPr>
        <p:spPr>
          <a:xfrm>
            <a:off x="588503" y="4676155"/>
            <a:ext cx="7966989" cy="202487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当统计模型或机器学习算法无法捕捉数据的底层变化趋势时，就会出现</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欠拟合</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当统计模型把随机误差和噪声也考虑进去，而不仅仅是考虑数据的基础关联时，就会出现</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过拟合</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pic>
        <p:nvPicPr>
          <p:cNvPr id="12" name="图片 11">
            <a:extLst>
              <a:ext uri="{FF2B5EF4-FFF2-40B4-BE49-F238E27FC236}">
                <a16:creationId xmlns:a16="http://schemas.microsoft.com/office/drawing/2014/main" id="{80E4C1CE-4A6F-40D4-BC03-E80674AD2CFD}"/>
              </a:ext>
            </a:extLst>
          </p:cNvPr>
          <p:cNvPicPr>
            <a:picLocks noChangeAspect="1"/>
          </p:cNvPicPr>
          <p:nvPr/>
        </p:nvPicPr>
        <p:blipFill rotWithShape="1">
          <a:blip r:embed="rId4">
            <a:extLst>
              <a:ext uri="{28A0092B-C50C-407E-A947-70E740481C1C}">
                <a14:useLocalDpi xmlns:a14="http://schemas.microsoft.com/office/drawing/2010/main" val="0"/>
              </a:ext>
            </a:extLst>
          </a:blip>
          <a:srcRect l="10857" t="3557" r="8952" b="5014"/>
          <a:stretch/>
        </p:blipFill>
        <p:spPr>
          <a:xfrm>
            <a:off x="827313" y="1687717"/>
            <a:ext cx="7489371" cy="2668423"/>
          </a:xfrm>
          <a:prstGeom prst="rect">
            <a:avLst/>
          </a:prstGeom>
        </p:spPr>
      </p:pic>
    </p:spTree>
    <p:custDataLst>
      <p:tags r:id="rId1"/>
    </p:custDataLst>
    <p:extLst>
      <p:ext uri="{BB962C8B-B14F-4D97-AF65-F5344CB8AC3E}">
        <p14:creationId xmlns:p14="http://schemas.microsoft.com/office/powerpoint/2010/main" val="3420556940"/>
      </p:ext>
    </p:extLst>
  </p:cSld>
  <p:clrMapOvr>
    <a:masterClrMapping/>
  </p:clrMapOvr>
  <mc:AlternateContent xmlns:mc="http://schemas.openxmlformats.org/markup-compatibility/2006" xmlns:p14="http://schemas.microsoft.com/office/powerpoint/2010/main">
    <mc:Choice Requires="p14">
      <p:transition spd="med" p14:dur="700" advTm="133172">
        <p:fade/>
      </p:transition>
    </mc:Choice>
    <mc:Fallback xmlns="">
      <p:transition spd="med" advTm="1331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正则化</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32</a:t>
            </a:fld>
            <a:endParaRPr lang="zh-CN" altLang="en-US" dirty="0"/>
          </a:p>
        </p:txBody>
      </p:sp>
      <mc:AlternateContent xmlns:mc="http://schemas.openxmlformats.org/markup-compatibility/2006" xmlns:a14="http://schemas.microsoft.com/office/drawing/2010/main">
        <mc:Choice Requires="a14">
          <p:sp>
            <p:nvSpPr>
              <p:cNvPr id="8" name="内容占位符 2 1">
                <a:extLst>
                  <a:ext uri="{FF2B5EF4-FFF2-40B4-BE49-F238E27FC236}">
                    <a16:creationId xmlns:a16="http://schemas.microsoft.com/office/drawing/2014/main" id="{B3758ED7-A151-4E49-B0D8-1BDF57C43408}"/>
                  </a:ext>
                </a:extLst>
              </p:cNvPr>
              <p:cNvSpPr txBox="1">
                <a:spLocks/>
              </p:cNvSpPr>
              <p:nvPr/>
            </p:nvSpPr>
            <p:spPr>
              <a:xfrm>
                <a:off x="438457" y="1384480"/>
                <a:ext cx="8201908" cy="144261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添加参数的惩罚项，防止模型对数据过拟合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limLow>
                        <m:limLowPr>
                          <m:ctrl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min</m:t>
                          </m:r>
                        </m:e>
                        <m:lim>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θ</m:t>
                          </m:r>
                        </m:lim>
                      </m:limLow>
                      <m:f>
                        <m:f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nary>
                        <m:naryPr>
                          <m:chr m:val="∑"/>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m:rPr>
                              <m:brk m:alnAt="23"/>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sup>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ℒ</m:t>
                          </m:r>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e>
                              </m:d>
                            </m:e>
                          </m:d>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𝜆</m:t>
                          </m:r>
                          <m:r>
                            <m:rPr>
                              <m:sty m:val="p"/>
                            </m:rPr>
                            <a:rPr lang="en-US" altLang="zh-CN" b="0" i="0" dirty="0" smtClean="0">
                              <a:latin typeface="Cambria Math" panose="02040503050406030204" pitchFamily="18" charset="0"/>
                              <a:ea typeface="Cambria Math" panose="02040503050406030204" pitchFamily="18" charset="0"/>
                              <a:cs typeface="阿里巴巴普惠体 R" panose="00020600040101010101" pitchFamily="18" charset="-122"/>
                            </a:rPr>
                            <m:t>Ω</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𝜃</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e>
                      </m:nary>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a:extLst>
                  <a:ext uri="{FF2B5EF4-FFF2-40B4-BE49-F238E27FC236}">
                    <a16:creationId xmlns:a16="http://schemas.microsoft.com/office/drawing/2014/main" id="{B3758ED7-A151-4E49-B0D8-1BDF57C43408}"/>
                  </a:ext>
                </a:extLst>
              </p:cNvPr>
              <p:cNvSpPr txBox="1">
                <a:spLocks noRot="1" noChangeAspect="1" noMove="1" noResize="1" noEditPoints="1" noAdjustHandles="1" noChangeArrowheads="1" noChangeShapeType="1" noTextEdit="1"/>
              </p:cNvSpPr>
              <p:nvPr/>
            </p:nvSpPr>
            <p:spPr>
              <a:xfrm>
                <a:off x="438457" y="1384480"/>
                <a:ext cx="8201908" cy="1442610"/>
              </a:xfrm>
              <a:prstGeom prst="rect">
                <a:avLst/>
              </a:prstGeom>
              <a:blipFill>
                <a:blip r:embed="rId5"/>
                <a:stretch>
                  <a:fillRect l="-446" t="-2110"/>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AE19122B-7539-410F-8105-7B9412312A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874" y="3071630"/>
            <a:ext cx="6148251" cy="2740887"/>
          </a:xfrm>
          <a:prstGeom prst="rect">
            <a:avLst/>
          </a:prstGeom>
        </p:spPr>
      </p:pic>
    </p:spTree>
    <p:extLst>
      <p:ext uri="{BB962C8B-B14F-4D97-AF65-F5344CB8AC3E}">
        <p14:creationId xmlns:p14="http://schemas.microsoft.com/office/powerpoint/2010/main" val="522066962"/>
      </p:ext>
    </p:extLst>
  </p:cSld>
  <p:clrMapOvr>
    <a:masterClrMapping/>
  </p:clrMapOvr>
  <mc:AlternateContent xmlns:mc="http://schemas.openxmlformats.org/markup-compatibility/2006" xmlns:p14="http://schemas.microsoft.com/office/powerpoint/2010/main">
    <mc:Choice Requires="p14">
      <p:transition spd="med" p14:dur="700" advTm="124050">
        <p:fade/>
      </p:transition>
    </mc:Choice>
    <mc:Fallback xmlns="">
      <p:transition spd="med" advTm="12405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5">
            <a:extLst>
              <a:ext uri="{FF2B5EF4-FFF2-40B4-BE49-F238E27FC236}">
                <a16:creationId xmlns:a16="http://schemas.microsoft.com/office/drawing/2014/main" id="{23825D65-3B70-43D9-B185-BC2CD32D3E4E}"/>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偏差</a:t>
            </a:r>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方差分解</a:t>
            </a:r>
          </a:p>
        </p:txBody>
      </p:sp>
      <p:sp>
        <p:nvSpPr>
          <p:cNvPr id="7" name="文本框 6">
            <a:extLst>
              <a:ext uri="{FF2B5EF4-FFF2-40B4-BE49-F238E27FC236}">
                <a16:creationId xmlns:a16="http://schemas.microsoft.com/office/drawing/2014/main" id="{9694C030-2A94-1E13-C9E2-4DEABB34D9EA}"/>
              </a:ext>
            </a:extLst>
          </p:cNvPr>
          <p:cNvSpPr txBox="1"/>
          <p:nvPr/>
        </p:nvSpPr>
        <p:spPr>
          <a:xfrm>
            <a:off x="2275060" y="301636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模型选择：</a:t>
            </a:r>
          </a:p>
        </p:txBody>
      </p:sp>
    </p:spTree>
    <p:extLst>
      <p:ext uri="{BB962C8B-B14F-4D97-AF65-F5344CB8AC3E}">
        <p14:creationId xmlns:p14="http://schemas.microsoft.com/office/powerpoint/2010/main" val="2860195018"/>
      </p:ext>
    </p:extLst>
  </p:cSld>
  <p:clrMapOvr>
    <a:masterClrMapping/>
  </p:clrMapOvr>
  <mc:AlternateContent xmlns:mc="http://schemas.openxmlformats.org/markup-compatibility/2006" xmlns:p14="http://schemas.microsoft.com/office/powerpoint/2010/main">
    <mc:Choice Requires="p14">
      <p:transition spd="med" p14:dur="700" advTm="21959">
        <p:fade/>
      </p:transition>
    </mc:Choice>
    <mc:Fallback xmlns="">
      <p:transition spd="med" advTm="21959">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偏差</a:t>
            </a:r>
            <a:r>
              <a:rPr lang="en-US" altLang="zh-CN" dirty="0"/>
              <a:t>-</a:t>
            </a:r>
            <a:r>
              <a:rPr lang="zh-CN" altLang="en-US" dirty="0"/>
              <a:t>方差分解</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34</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365911"/>
                <a:ext cx="7501665" cy="50752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偏差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方差分解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假定</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𝜖</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14:m>
                  <m:oMath xmlns:m="http://schemas.openxmlformats.org/officeDocument/2006/math">
                    <m:r>
                      <a:rPr lang="en-US" altLang="zh-CN" i="1">
                        <a:latin typeface="Cambria Math" panose="02040503050406030204" pitchFamily="18" charset="0"/>
                      </a:rPr>
                      <m:t>𝜖</m:t>
                    </m:r>
                    <m:r>
                      <a:rPr lang="en-US" altLang="zh-CN" i="1">
                        <a:latin typeface="Cambria Math" panose="02040503050406030204" pitchFamily="18" charset="0"/>
                      </a:rPr>
                      <m:t>∼</m:t>
                    </m:r>
                    <m:r>
                      <a:rPr lang="en-US" altLang="zh-CN" i="1">
                        <a:latin typeface="Cambria Math" panose="02040503050406030204" pitchFamily="18" charset="0"/>
                      </a:rPr>
                      <m:t>𝒩</m:t>
                    </m:r>
                    <m:r>
                      <a:rPr lang="en-US" altLang="zh-CN" i="1">
                        <a:latin typeface="Cambria Math" panose="02040503050406030204" pitchFamily="18" charset="0"/>
                      </a:rPr>
                      <m:t>(0,</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𝜖</m:t>
                        </m:r>
                      </m:sub>
                      <m:sup>
                        <m:r>
                          <a:rPr lang="en-US" altLang="zh-CN" i="1">
                            <a:latin typeface="Cambria Math" panose="02040503050406030204" pitchFamily="18" charset="0"/>
                          </a:rPr>
                          <m:t>2</m:t>
                        </m:r>
                      </m:sup>
                    </m:sSubSup>
                    <m:r>
                      <a:rPr lang="en-US" altLang="zh-CN" i="1">
                        <a:latin typeface="Cambria Math" panose="02040503050406030204" pitchFamily="18" charset="0"/>
                      </a:rPr>
                      <m:t>)</m:t>
                    </m:r>
                  </m:oMath>
                </a14:m>
                <a:endParaRPr lang="zh-CN" altLang="zh-CN" dirty="0"/>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输入点</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0</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预期预测误差为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Cambria Math" panose="02040503050406030204" pitchFamily="18" charset="0"/>
                  <a:ea typeface="Cambria Math" panose="02040503050406030204" pitchFamily="18" charset="0"/>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365911"/>
                <a:ext cx="7501665" cy="5075282"/>
              </a:xfrm>
              <a:prstGeom prst="rect">
                <a:avLst/>
              </a:prstGeom>
              <a:blipFill>
                <a:blip r:embed="rId5"/>
                <a:stretch>
                  <a:fillRect l="-488" t="-60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99E44E2F-4F00-4FE0-A709-2918BC2CC0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6731" y="2475388"/>
            <a:ext cx="6590538" cy="3667538"/>
          </a:xfrm>
          <a:prstGeom prst="rect">
            <a:avLst/>
          </a:prstGeom>
        </p:spPr>
      </p:pic>
      <mc:AlternateContent xmlns:mc="http://schemas.openxmlformats.org/markup-compatibility/2006" xmlns:a14="http://schemas.microsoft.com/office/drawing/2010/main">
        <mc:Choice Requires="a14">
          <p:sp>
            <p:nvSpPr>
              <p:cNvPr id="12" name="页脚占位符 1">
                <a:extLst>
                  <a:ext uri="{FF2B5EF4-FFF2-40B4-BE49-F238E27FC236}">
                    <a16:creationId xmlns:a16="http://schemas.microsoft.com/office/drawing/2014/main" id="{7EE4CF3E-E39D-46EA-BE26-738305413B50}"/>
                  </a:ext>
                </a:extLst>
              </p:cNvPr>
              <p:cNvSpPr>
                <a:spLocks noGrp="1"/>
              </p:cNvSpPr>
              <p:nvPr>
                <p:ph type="ftr" sz="quarter" idx="11"/>
              </p:nvPr>
            </p:nvSpPr>
            <p:spPr>
              <a:xfrm>
                <a:off x="502443" y="6284385"/>
                <a:ext cx="7680960" cy="319268"/>
              </a:xfrm>
            </p:spPr>
            <p:txBody>
              <a:bodyPr/>
              <a:lstStyle/>
              <a:p>
                <a:r>
                  <a:rPr lang="en-US" altLang="zh-CN" dirty="0"/>
                  <a:t>The expectation ranges over different choices of the training set all sampled from the same joint distribution </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oMath>
                </a14:m>
                <a:endParaRPr lang="zh-CN" altLang="zh-CN" dirty="0"/>
              </a:p>
              <a:p>
                <a:r>
                  <a:rPr lang="en-US" altLang="zh-CN" dirty="0"/>
                  <a:t> </a:t>
                </a:r>
              </a:p>
            </p:txBody>
          </p:sp>
        </mc:Choice>
        <mc:Fallback xmlns="">
          <p:sp>
            <p:nvSpPr>
              <p:cNvPr id="12" name="页脚占位符 1">
                <a:extLst>
                  <a:ext uri="{FF2B5EF4-FFF2-40B4-BE49-F238E27FC236}">
                    <a16:creationId xmlns:a16="http://schemas.microsoft.com/office/drawing/2014/main" id="{7EE4CF3E-E39D-46EA-BE26-738305413B50}"/>
                  </a:ext>
                </a:extLst>
              </p:cNvPr>
              <p:cNvSpPr>
                <a:spLocks noGrp="1" noRot="1" noChangeAspect="1" noMove="1" noResize="1" noEditPoints="1" noAdjustHandles="1" noChangeArrowheads="1" noChangeShapeType="1" noTextEdit="1"/>
              </p:cNvSpPr>
              <p:nvPr>
                <p:ph type="ftr" sz="quarter" idx="11"/>
              </p:nvPr>
            </p:nvSpPr>
            <p:spPr>
              <a:xfrm>
                <a:off x="502443" y="6284385"/>
                <a:ext cx="7680960" cy="319268"/>
              </a:xfrm>
              <a:blipFill>
                <a:blip r:embed="rId7"/>
                <a:stretch>
                  <a:fillRect t="-1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5937304"/>
      </p:ext>
    </p:extLst>
  </p:cSld>
  <p:clrMapOvr>
    <a:masterClrMapping/>
  </p:clrMapOvr>
  <mc:AlternateContent xmlns:mc="http://schemas.openxmlformats.org/markup-compatibility/2006" xmlns:p14="http://schemas.microsoft.com/office/powerpoint/2010/main">
    <mc:Choice Requires="p14">
      <p:transition spd="med" p14:dur="700" advTm="508032">
        <p:fade/>
      </p:transition>
    </mc:Choice>
    <mc:Fallback xmlns="">
      <p:transition spd="med" advTm="508032">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偏差</a:t>
            </a:r>
            <a:r>
              <a:rPr lang="en-US" altLang="zh-CN" dirty="0"/>
              <a:t>-</a:t>
            </a:r>
            <a:r>
              <a:rPr lang="zh-CN" altLang="en-US" dirty="0"/>
              <a:t>方差分解</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35</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365911"/>
                <a:ext cx="7501665" cy="117490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偏差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方差分解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假定</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𝜖</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14:m>
                  <m:oMath xmlns:m="http://schemas.openxmlformats.org/officeDocument/2006/math">
                    <m:r>
                      <a:rPr lang="en-US" altLang="zh-CN" i="1">
                        <a:latin typeface="Cambria Math" panose="02040503050406030204" pitchFamily="18" charset="0"/>
                      </a:rPr>
                      <m:t>𝜖</m:t>
                    </m:r>
                    <m:r>
                      <a:rPr lang="en-US" altLang="zh-CN" i="1">
                        <a:latin typeface="Cambria Math" panose="02040503050406030204" pitchFamily="18" charset="0"/>
                      </a:rPr>
                      <m:t>∼</m:t>
                    </m:r>
                    <m:r>
                      <a:rPr lang="en-US" altLang="zh-CN" i="1">
                        <a:latin typeface="Cambria Math" panose="02040503050406030204" pitchFamily="18" charset="0"/>
                      </a:rPr>
                      <m:t>𝒩</m:t>
                    </m:r>
                    <m:r>
                      <a:rPr lang="en-US" altLang="zh-CN" i="1">
                        <a:latin typeface="Cambria Math" panose="02040503050406030204" pitchFamily="18" charset="0"/>
                      </a:rPr>
                      <m:t>(0,</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𝜖</m:t>
                        </m:r>
                      </m:sub>
                      <m:sup>
                        <m:r>
                          <a:rPr lang="en-US" altLang="zh-CN" i="1">
                            <a:latin typeface="Cambria Math" panose="02040503050406030204" pitchFamily="18" charset="0"/>
                          </a:rPr>
                          <m:t>2</m:t>
                        </m:r>
                      </m:sup>
                    </m:sSubSup>
                    <m:r>
                      <a:rPr lang="en-US" altLang="zh-CN" i="1">
                        <a:latin typeface="Cambria Math" panose="02040503050406030204" pitchFamily="18" charset="0"/>
                      </a:rPr>
                      <m:t>)</m:t>
                    </m:r>
                  </m:oMath>
                </a14:m>
                <a:endParaRPr lang="zh-CN" altLang="zh-CN" dirty="0"/>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输入点</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0</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预期预测误差为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Cambria Math" panose="02040503050406030204" pitchFamily="18" charset="0"/>
                  <a:ea typeface="Cambria Math" panose="02040503050406030204" pitchFamily="18" charset="0"/>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365911"/>
                <a:ext cx="7501665" cy="1174903"/>
              </a:xfrm>
              <a:prstGeom prst="rect">
                <a:avLst/>
              </a:prstGeom>
              <a:blipFill>
                <a:blip r:embed="rId5"/>
                <a:stretch>
                  <a:fillRect l="-488" t="-259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8B2A380-D7E8-4F95-82B3-8B91A781F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3884" y="2704912"/>
            <a:ext cx="6116231" cy="724088"/>
          </a:xfrm>
          <a:prstGeom prst="rect">
            <a:avLst/>
          </a:prstGeom>
        </p:spPr>
      </p:pic>
      <p:sp>
        <p:nvSpPr>
          <p:cNvPr id="9" name="文本框 8">
            <a:extLst>
              <a:ext uri="{FF2B5EF4-FFF2-40B4-BE49-F238E27FC236}">
                <a16:creationId xmlns:a16="http://schemas.microsoft.com/office/drawing/2014/main" id="{B46B3B06-96D6-41B8-B5E9-86783568672C}"/>
              </a:ext>
            </a:extLst>
          </p:cNvPr>
          <p:cNvSpPr txBox="1"/>
          <p:nvPr/>
        </p:nvSpPr>
        <p:spPr>
          <a:xfrm>
            <a:off x="2301352" y="3634402"/>
            <a:ext cx="1061773" cy="830997"/>
          </a:xfrm>
          <a:prstGeom prst="rect">
            <a:avLst/>
          </a:prstGeom>
          <a:noFill/>
        </p:spPr>
        <p:txBody>
          <a:bodyPr wrap="square" rtlCol="0">
            <a:spAutoFit/>
          </a:bodyPr>
          <a:lstStyle/>
          <a:p>
            <a:r>
              <a:rPr lang="zh-CN" altLang="en-US" sz="16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观测噪声（不可约误差）</a:t>
            </a:r>
            <a:endParaRPr lang="en-US" sz="16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a:extLst>
              <a:ext uri="{FF2B5EF4-FFF2-40B4-BE49-F238E27FC236}">
                <a16:creationId xmlns:a16="http://schemas.microsoft.com/office/drawing/2014/main" id="{219637D7-ACA0-4DB2-B4F3-2CE0CBCAB5EE}"/>
              </a:ext>
            </a:extLst>
          </p:cNvPr>
          <p:cNvSpPr txBox="1"/>
          <p:nvPr/>
        </p:nvSpPr>
        <p:spPr>
          <a:xfrm>
            <a:off x="3323901" y="3634402"/>
            <a:ext cx="1260103" cy="830997"/>
          </a:xfrm>
          <a:prstGeom prst="rect">
            <a:avLst/>
          </a:prstGeom>
          <a:noFill/>
        </p:spPr>
        <p:txBody>
          <a:bodyPr wrap="square" rtlCol="0">
            <a:spAutoFit/>
          </a:bodyPr>
          <a:lstStyle/>
          <a:p>
            <a:r>
              <a:rPr lang="zh-CN" altLang="en-US" sz="16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预期预测和真实值的差值</a:t>
            </a:r>
            <a:endParaRPr lang="en-US" sz="16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a:extLst>
              <a:ext uri="{FF2B5EF4-FFF2-40B4-BE49-F238E27FC236}">
                <a16:creationId xmlns:a16="http://schemas.microsoft.com/office/drawing/2014/main" id="{7936B2FA-7206-4F59-91F3-BA92DF9CF6CF}"/>
              </a:ext>
            </a:extLst>
          </p:cNvPr>
          <p:cNvSpPr txBox="1"/>
          <p:nvPr/>
        </p:nvSpPr>
        <p:spPr>
          <a:xfrm>
            <a:off x="4584003" y="3631986"/>
            <a:ext cx="1417785" cy="1323439"/>
          </a:xfrm>
          <a:prstGeom prst="rect">
            <a:avLst/>
          </a:prstGeom>
          <a:noFill/>
        </p:spPr>
        <p:txBody>
          <a:bodyPr wrap="square" rtlCol="0">
            <a:spAutoFit/>
          </a:bodyPr>
          <a:lstStyle/>
          <a:p>
            <a:r>
              <a:rPr lang="en-US" altLang="zh-CN" sz="1600" dirty="0" err="1">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预测的不确定（给定不同的</a:t>
            </a:r>
            <a:r>
              <a:rPr lang="zh-CN" altLang="en-US" sz="16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r>
              <a:rPr lang="en-US" altLang="zh-CN" sz="1600" dirty="0" err="1">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设置，例如数据和初始化</a:t>
            </a:r>
            <a:r>
              <a:rPr lang="en-US" altLang="zh-CN" sz="16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sz="16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2" name="内容占位符 2 1">
                <a:extLst>
                  <a:ext uri="{FF2B5EF4-FFF2-40B4-BE49-F238E27FC236}">
                    <a16:creationId xmlns:a16="http://schemas.microsoft.com/office/drawing/2014/main" id="{20D1CB86-362C-4BE7-BD2F-38763BAB7A6D}"/>
                  </a:ext>
                </a:extLst>
              </p:cNvPr>
              <p:cNvSpPr txBox="1">
                <a:spLocks/>
              </p:cNvSpPr>
              <p:nvPr/>
            </p:nvSpPr>
            <p:spPr>
              <a:xfrm>
                <a:off x="681738" y="5052211"/>
                <a:ext cx="7501665" cy="1394634"/>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ea typeface="阿里巴巴普惠体 R" panose="00020600040101010101" pitchFamily="18" charset="-122"/>
                  </a:rPr>
                  <a:t>这其中，</a:t>
                </a:r>
                <a14:m>
                  <m:oMath xmlns:m="http://schemas.openxmlformats.org/officeDocument/2006/math">
                    <m:acc>
                      <m:accPr>
                        <m:chr m:val="̂"/>
                        <m:ctrlPr>
                          <a:rPr lang="en-US" altLang="zh-CN" i="1">
                            <a:latin typeface="Cambria Math" panose="02040503050406030204" pitchFamily="18" charset="0"/>
                            <a:ea typeface="阿里巴巴普惠体 R" panose="00020600040101010101" pitchFamily="18" charset="-122"/>
                          </a:rPr>
                        </m:ctrlPr>
                      </m:accPr>
                      <m:e>
                        <m:r>
                          <a:rPr lang="en-US" altLang="zh-CN" i="1">
                            <a:latin typeface="Cambria Math" panose="02040503050406030204" pitchFamily="18" charset="0"/>
                            <a:ea typeface="阿里巴巴普惠体 R" panose="00020600040101010101" pitchFamily="18" charset="-122"/>
                          </a:rPr>
                          <m:t>𝑓</m:t>
                        </m:r>
                      </m:e>
                    </m:acc>
                    <m:r>
                      <a:rPr lang="en-US" altLang="zh-CN" i="1">
                        <a:latin typeface="Cambria Math" panose="02040503050406030204" pitchFamily="18" charset="0"/>
                        <a:ea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rPr>
                          <m:t>𝑥</m:t>
                        </m:r>
                      </m:e>
                      <m:sub>
                        <m:r>
                          <a:rPr lang="en-US" altLang="zh-CN" i="1">
                            <a:latin typeface="Cambria Math" panose="02040503050406030204" pitchFamily="18" charset="0"/>
                            <a:ea typeface="阿里巴巴普惠体 R" panose="00020600040101010101" pitchFamily="18" charset="-122"/>
                          </a:rPr>
                          <m:t>0</m:t>
                        </m:r>
                      </m:sub>
                    </m:sSub>
                    <m:r>
                      <a:rPr lang="en-US" altLang="zh-CN" i="1">
                        <a:latin typeface="Cambria Math" panose="02040503050406030204" pitchFamily="18" charset="0"/>
                        <a:ea typeface="阿里巴巴普惠体 R" panose="00020600040101010101" pitchFamily="18" charset="-122"/>
                      </a:rPr>
                      <m:t>)</m:t>
                    </m:r>
                  </m:oMath>
                </a14:m>
                <a:r>
                  <a:rPr lang="zh-CN" altLang="en-US" b="0" dirty="0">
                    <a:ea typeface="阿里巴巴普惠体 R" panose="00020600040101010101" pitchFamily="18" charset="-122"/>
                  </a:rPr>
                  <a:t>计算的</a:t>
                </a:r>
                <a:r>
                  <a:rPr lang="zh-CN" altLang="en-US" dirty="0">
                    <a:ea typeface="阿里巴巴普惠体 R" panose="00020600040101010101" pitchFamily="18" charset="-122"/>
                  </a:rPr>
                  <a:t>随机性包括：</a:t>
                </a:r>
                <a:endParaRPr lang="en-US" altLang="zh-CN" dirty="0">
                  <a:ea typeface="阿里巴巴普惠体 R" panose="00020600040101010101" pitchFamily="18" charset="-122"/>
                </a:endParaRPr>
              </a:p>
              <a:p>
                <a:pPr lvl="1"/>
                <a:r>
                  <a:rPr lang="zh-CN" altLang="en-US" b="0" dirty="0">
                    <a:ea typeface="阿里巴巴普惠体 R" panose="00020600040101010101" pitchFamily="18" charset="-122"/>
                  </a:rPr>
                  <a:t>有限采样训练集的随机性</a:t>
                </a:r>
                <a:endParaRPr lang="en-US" altLang="zh-CN" b="0" dirty="0">
                  <a:ea typeface="阿里巴巴普惠体 R" panose="00020600040101010101" pitchFamily="18" charset="-122"/>
                </a:endParaRPr>
              </a:p>
              <a:p>
                <a:pPr lvl="1"/>
                <a:r>
                  <a:rPr lang="zh-CN" altLang="en-US" dirty="0">
                    <a:ea typeface="阿里巴巴普惠体 R" panose="00020600040101010101" pitchFamily="18" charset="-122"/>
                  </a:rPr>
                  <a:t>标签</a:t>
                </a:r>
                <a:r>
                  <a:rPr lang="en-US" altLang="zh-CN" dirty="0">
                    <a:ea typeface="阿里巴巴普惠体 R" panose="00020600040101010101" pitchFamily="18" charset="-122"/>
                  </a:rPr>
                  <a:t>y</a:t>
                </a:r>
                <a:r>
                  <a:rPr lang="zh-CN" altLang="en-US" dirty="0">
                    <a:ea typeface="阿里巴巴普惠体 R" panose="00020600040101010101" pitchFamily="18" charset="-122"/>
                  </a:rPr>
                  <a:t>的随机性</a:t>
                </a:r>
                <a:endParaRPr lang="en-US" altLang="zh-CN" dirty="0">
                  <a:ea typeface="阿里巴巴普惠体 R" panose="00020600040101010101" pitchFamily="18" charset="-122"/>
                </a:endParaRPr>
              </a:p>
              <a:p>
                <a:pPr lvl="1"/>
                <a:r>
                  <a:rPr lang="zh-CN" altLang="en-US" b="0" dirty="0">
                    <a:ea typeface="阿里巴巴普惠体 R" panose="00020600040101010101" pitchFamily="18" charset="-122"/>
                  </a:rPr>
                  <a:t>训练过程的随机性</a:t>
                </a:r>
                <a:endParaRPr lang="en-US" altLang="zh-CN" b="0" dirty="0">
                  <a:ea typeface="阿里巴巴普惠体 R" panose="00020600040101010101" pitchFamily="18" charset="-122"/>
                </a:endParaRPr>
              </a:p>
            </p:txBody>
          </p:sp>
        </mc:Choice>
        <mc:Fallback xmlns="">
          <p:sp>
            <p:nvSpPr>
              <p:cNvPr id="12" name="内容占位符 2 1">
                <a:extLst>
                  <a:ext uri="{FF2B5EF4-FFF2-40B4-BE49-F238E27FC236}">
                    <a16:creationId xmlns:a16="http://schemas.microsoft.com/office/drawing/2014/main" id="{20D1CB86-362C-4BE7-BD2F-38763BAB7A6D}"/>
                  </a:ext>
                </a:extLst>
              </p:cNvPr>
              <p:cNvSpPr txBox="1">
                <a:spLocks noRot="1" noChangeAspect="1" noMove="1" noResize="1" noEditPoints="1" noAdjustHandles="1" noChangeArrowheads="1" noChangeShapeType="1" noTextEdit="1"/>
              </p:cNvSpPr>
              <p:nvPr/>
            </p:nvSpPr>
            <p:spPr>
              <a:xfrm>
                <a:off x="681738" y="5052211"/>
                <a:ext cx="7501665" cy="1394634"/>
              </a:xfrm>
              <a:prstGeom prst="rect">
                <a:avLst/>
              </a:prstGeom>
              <a:blipFill>
                <a:blip r:embed="rId10"/>
                <a:stretch>
                  <a:fillRect l="-488" t="-3493" b="-8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3396830"/>
      </p:ext>
    </p:extLst>
  </p:cSld>
  <p:clrMapOvr>
    <a:masterClrMapping/>
  </p:clrMapOvr>
  <mc:AlternateContent xmlns:mc="http://schemas.openxmlformats.org/markup-compatibility/2006" xmlns:p14="http://schemas.microsoft.com/office/powerpoint/2010/main">
    <mc:Choice Requires="p14">
      <p:transition spd="med" p14:dur="700" advTm="184146">
        <p:fade/>
      </p:transition>
    </mc:Choice>
    <mc:Fallback xmlns="">
      <p:transition spd="med" advTm="184146">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偏差</a:t>
            </a:r>
            <a:r>
              <a:rPr lang="en-US" altLang="zh-CN" dirty="0"/>
              <a:t>-</a:t>
            </a:r>
            <a:r>
              <a:rPr lang="zh-CN" altLang="en-US" dirty="0"/>
              <a:t>方差插图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502243" y="6234744"/>
            <a:ext cx="2182416" cy="206381"/>
          </a:xfrm>
        </p:spPr>
        <p:txBody>
          <a:bodyPr/>
          <a:lstStyle/>
          <a:p>
            <a:fld id="{5DD3DB80-B894-403A-B48E-6FDC1A72010E}" type="slidenum">
              <a:rPr lang="zh-CN" altLang="en-US" smtClean="0"/>
              <a:pPr/>
              <a:t>36</a:t>
            </a:fld>
            <a:endParaRPr lang="zh-CN" altLang="en-US" dirty="0"/>
          </a:p>
        </p:txBody>
      </p:sp>
      <p:sp>
        <p:nvSpPr>
          <p:cNvPr id="6" name="矩形 5">
            <a:extLst>
              <a:ext uri="{FF2B5EF4-FFF2-40B4-BE49-F238E27FC236}">
                <a16:creationId xmlns:a16="http://schemas.microsoft.com/office/drawing/2014/main" id="{AAD67D02-8232-4C8C-AA76-60ACA9DBD641}"/>
              </a:ext>
            </a:extLst>
          </p:cNvPr>
          <p:cNvSpPr/>
          <p:nvPr/>
        </p:nvSpPr>
        <p:spPr>
          <a:xfrm>
            <a:off x="6657364" y="6036076"/>
            <a:ext cx="2452255" cy="5430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2266B852-2E9A-484F-AF61-E3F1B11CBBC6}"/>
              </a:ext>
            </a:extLst>
          </p:cNvPr>
          <p:cNvPicPr>
            <a:picLocks noChangeAspect="1"/>
          </p:cNvPicPr>
          <p:nvPr/>
        </p:nvPicPr>
        <p:blipFill>
          <a:blip r:embed="rId3"/>
          <a:stretch>
            <a:fillRect/>
          </a:stretch>
        </p:blipFill>
        <p:spPr>
          <a:xfrm>
            <a:off x="294646" y="1628333"/>
            <a:ext cx="2720940" cy="2016759"/>
          </a:xfrm>
          <a:prstGeom prst="rect">
            <a:avLst/>
          </a:prstGeom>
        </p:spPr>
      </p:pic>
      <p:pic>
        <p:nvPicPr>
          <p:cNvPr id="12" name="图片 11">
            <a:extLst>
              <a:ext uri="{FF2B5EF4-FFF2-40B4-BE49-F238E27FC236}">
                <a16:creationId xmlns:a16="http://schemas.microsoft.com/office/drawing/2014/main" id="{384452A5-000B-4F22-A99D-D514AA18189C}"/>
              </a:ext>
            </a:extLst>
          </p:cNvPr>
          <p:cNvPicPr>
            <a:picLocks noChangeAspect="1"/>
          </p:cNvPicPr>
          <p:nvPr/>
        </p:nvPicPr>
        <p:blipFill>
          <a:blip r:embed="rId4"/>
          <a:stretch>
            <a:fillRect/>
          </a:stretch>
        </p:blipFill>
        <p:spPr>
          <a:xfrm>
            <a:off x="3311490" y="1628333"/>
            <a:ext cx="2728993" cy="2022727"/>
          </a:xfrm>
          <a:prstGeom prst="rect">
            <a:avLst/>
          </a:prstGeom>
        </p:spPr>
      </p:pic>
      <p:pic>
        <p:nvPicPr>
          <p:cNvPr id="15" name="图片 14">
            <a:extLst>
              <a:ext uri="{FF2B5EF4-FFF2-40B4-BE49-F238E27FC236}">
                <a16:creationId xmlns:a16="http://schemas.microsoft.com/office/drawing/2014/main" id="{6BBB77F2-56E3-4D54-A286-5C87E60F029D}"/>
              </a:ext>
            </a:extLst>
          </p:cNvPr>
          <p:cNvPicPr>
            <a:picLocks noChangeAspect="1"/>
          </p:cNvPicPr>
          <p:nvPr/>
        </p:nvPicPr>
        <p:blipFill>
          <a:blip r:embed="rId5"/>
          <a:stretch>
            <a:fillRect/>
          </a:stretch>
        </p:blipFill>
        <p:spPr>
          <a:xfrm>
            <a:off x="6229049" y="1628334"/>
            <a:ext cx="2728805" cy="2022588"/>
          </a:xfrm>
          <a:prstGeom prst="rect">
            <a:avLst/>
          </a:prstGeom>
        </p:spPr>
      </p:pic>
      <p:pic>
        <p:nvPicPr>
          <p:cNvPr id="16" name="图片 15">
            <a:extLst>
              <a:ext uri="{FF2B5EF4-FFF2-40B4-BE49-F238E27FC236}">
                <a16:creationId xmlns:a16="http://schemas.microsoft.com/office/drawing/2014/main" id="{C895E43D-7B39-452B-BEB0-A45948D9EC9B}"/>
              </a:ext>
            </a:extLst>
          </p:cNvPr>
          <p:cNvPicPr>
            <a:picLocks noChangeAspect="1"/>
          </p:cNvPicPr>
          <p:nvPr/>
        </p:nvPicPr>
        <p:blipFill>
          <a:blip r:embed="rId6"/>
          <a:stretch>
            <a:fillRect/>
          </a:stretch>
        </p:blipFill>
        <p:spPr>
          <a:xfrm>
            <a:off x="294646" y="4084449"/>
            <a:ext cx="2720940" cy="2016758"/>
          </a:xfrm>
          <a:prstGeom prst="rect">
            <a:avLst/>
          </a:prstGeom>
        </p:spPr>
      </p:pic>
      <p:pic>
        <p:nvPicPr>
          <p:cNvPr id="17" name="图片 16">
            <a:extLst>
              <a:ext uri="{FF2B5EF4-FFF2-40B4-BE49-F238E27FC236}">
                <a16:creationId xmlns:a16="http://schemas.microsoft.com/office/drawing/2014/main" id="{7FB389A7-0823-473F-A20F-F821396C8B8F}"/>
              </a:ext>
            </a:extLst>
          </p:cNvPr>
          <p:cNvPicPr>
            <a:picLocks noChangeAspect="1"/>
          </p:cNvPicPr>
          <p:nvPr/>
        </p:nvPicPr>
        <p:blipFill>
          <a:blip r:embed="rId7"/>
          <a:stretch>
            <a:fillRect/>
          </a:stretch>
        </p:blipFill>
        <p:spPr>
          <a:xfrm>
            <a:off x="3311490" y="4078479"/>
            <a:ext cx="2728993" cy="2022728"/>
          </a:xfrm>
          <a:prstGeom prst="rect">
            <a:avLst/>
          </a:prstGeom>
        </p:spPr>
      </p:pic>
      <p:pic>
        <p:nvPicPr>
          <p:cNvPr id="18" name="图片 17">
            <a:extLst>
              <a:ext uri="{FF2B5EF4-FFF2-40B4-BE49-F238E27FC236}">
                <a16:creationId xmlns:a16="http://schemas.microsoft.com/office/drawing/2014/main" id="{11D64C33-6E8B-4579-8227-77D436E654DF}"/>
              </a:ext>
            </a:extLst>
          </p:cNvPr>
          <p:cNvPicPr>
            <a:picLocks noChangeAspect="1"/>
          </p:cNvPicPr>
          <p:nvPr/>
        </p:nvPicPr>
        <p:blipFill>
          <a:blip r:embed="rId8"/>
          <a:stretch>
            <a:fillRect/>
          </a:stretch>
        </p:blipFill>
        <p:spPr>
          <a:xfrm>
            <a:off x="6229049" y="4078479"/>
            <a:ext cx="2728805" cy="2022589"/>
          </a:xfrm>
          <a:prstGeom prst="rect">
            <a:avLst/>
          </a:prstGeom>
        </p:spPr>
      </p:pic>
      <p:pic>
        <p:nvPicPr>
          <p:cNvPr id="19" name="图片 18">
            <a:extLst>
              <a:ext uri="{FF2B5EF4-FFF2-40B4-BE49-F238E27FC236}">
                <a16:creationId xmlns:a16="http://schemas.microsoft.com/office/drawing/2014/main" id="{FF5EB897-127E-4618-AEB7-9C5E1DB57061}"/>
              </a:ext>
            </a:extLst>
          </p:cNvPr>
          <p:cNvPicPr>
            <a:picLocks noChangeAspect="1"/>
          </p:cNvPicPr>
          <p:nvPr/>
        </p:nvPicPr>
        <p:blipFill>
          <a:blip r:embed="rId9"/>
          <a:stretch>
            <a:fillRect/>
          </a:stretch>
        </p:blipFill>
        <p:spPr>
          <a:xfrm>
            <a:off x="1998122" y="1907008"/>
            <a:ext cx="330196" cy="367437"/>
          </a:xfrm>
          <a:prstGeom prst="rect">
            <a:avLst/>
          </a:prstGeom>
        </p:spPr>
      </p:pic>
      <p:sp>
        <p:nvSpPr>
          <p:cNvPr id="22" name="矩形 21">
            <a:extLst>
              <a:ext uri="{FF2B5EF4-FFF2-40B4-BE49-F238E27FC236}">
                <a16:creationId xmlns:a16="http://schemas.microsoft.com/office/drawing/2014/main" id="{8A4E05C8-F334-4DD0-A9F1-66EE14AE2D9E}"/>
              </a:ext>
            </a:extLst>
          </p:cNvPr>
          <p:cNvSpPr/>
          <p:nvPr/>
        </p:nvSpPr>
        <p:spPr>
          <a:xfrm>
            <a:off x="4394498" y="1125633"/>
            <a:ext cx="800219" cy="461665"/>
          </a:xfrm>
          <a:prstGeom prst="rect">
            <a:avLst/>
          </a:prstGeom>
        </p:spPr>
        <p:txBody>
          <a:bodyPr wrap="none">
            <a:spAutoFit/>
          </a:body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偏差</a:t>
            </a:r>
            <a:endPar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矩形 22">
            <a:extLst>
              <a:ext uri="{FF2B5EF4-FFF2-40B4-BE49-F238E27FC236}">
                <a16:creationId xmlns:a16="http://schemas.microsoft.com/office/drawing/2014/main" id="{815E3D93-5E12-458F-8856-BF758B821B63}"/>
              </a:ext>
            </a:extLst>
          </p:cNvPr>
          <p:cNvSpPr/>
          <p:nvPr/>
        </p:nvSpPr>
        <p:spPr>
          <a:xfrm>
            <a:off x="508298" y="1125633"/>
            <a:ext cx="487634" cy="461665"/>
          </a:xfrm>
          <a:prstGeom prst="rect">
            <a:avLst/>
          </a:prstGeom>
        </p:spPr>
        <p:txBody>
          <a:bodyPr wrap="none">
            <a:spAutoFit/>
          </a:bodyPr>
          <a:lstStyle/>
          <a:p>
            <a:r>
              <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高</a:t>
            </a:r>
          </a:p>
        </p:txBody>
      </p:sp>
      <p:sp>
        <p:nvSpPr>
          <p:cNvPr id="24" name="矩形 23">
            <a:extLst>
              <a:ext uri="{FF2B5EF4-FFF2-40B4-BE49-F238E27FC236}">
                <a16:creationId xmlns:a16="http://schemas.microsoft.com/office/drawing/2014/main" id="{289BC05B-4508-4B66-AD5A-957E16DB4CBA}"/>
              </a:ext>
            </a:extLst>
          </p:cNvPr>
          <p:cNvSpPr/>
          <p:nvPr/>
        </p:nvSpPr>
        <p:spPr>
          <a:xfrm>
            <a:off x="8204122" y="1125633"/>
            <a:ext cx="492443" cy="461665"/>
          </a:xfrm>
          <a:prstGeom prst="rect">
            <a:avLst/>
          </a:prstGeom>
        </p:spPr>
        <p:txBody>
          <a:bodyPr wrap="none">
            <a:spAutoFit/>
          </a:bodyPr>
          <a:lstStyle/>
          <a:p>
            <a:r>
              <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低</a:t>
            </a:r>
          </a:p>
        </p:txBody>
      </p:sp>
      <p:cxnSp>
        <p:nvCxnSpPr>
          <p:cNvPr id="25" name="直接箭头连接符 24">
            <a:extLst>
              <a:ext uri="{FF2B5EF4-FFF2-40B4-BE49-F238E27FC236}">
                <a16:creationId xmlns:a16="http://schemas.microsoft.com/office/drawing/2014/main" id="{C885674B-AADA-4AAE-AF84-3B587978F366}"/>
              </a:ext>
            </a:extLst>
          </p:cNvPr>
          <p:cNvCxnSpPr>
            <a:stCxn id="22" idx="1"/>
            <a:endCxn id="23" idx="3"/>
          </p:cNvCxnSpPr>
          <p:nvPr/>
        </p:nvCxnSpPr>
        <p:spPr>
          <a:xfrm flipH="1">
            <a:off x="995932" y="1356466"/>
            <a:ext cx="33985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箭头连接符 25">
            <a:extLst>
              <a:ext uri="{FF2B5EF4-FFF2-40B4-BE49-F238E27FC236}">
                <a16:creationId xmlns:a16="http://schemas.microsoft.com/office/drawing/2014/main" id="{5F06BCAA-0E6A-402D-8B2E-01E53EAAE0D4}"/>
              </a:ext>
            </a:extLst>
          </p:cNvPr>
          <p:cNvCxnSpPr>
            <a:stCxn id="22" idx="3"/>
            <a:endCxn id="24" idx="1"/>
          </p:cNvCxnSpPr>
          <p:nvPr/>
        </p:nvCxnSpPr>
        <p:spPr>
          <a:xfrm>
            <a:off x="5194717" y="1356466"/>
            <a:ext cx="30094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矩形 26">
            <a:extLst>
              <a:ext uri="{FF2B5EF4-FFF2-40B4-BE49-F238E27FC236}">
                <a16:creationId xmlns:a16="http://schemas.microsoft.com/office/drawing/2014/main" id="{2C3A3F01-4FCD-4F50-ACFB-D5B1D1A444D0}"/>
              </a:ext>
            </a:extLst>
          </p:cNvPr>
          <p:cNvSpPr/>
          <p:nvPr/>
        </p:nvSpPr>
        <p:spPr>
          <a:xfrm>
            <a:off x="4333857" y="6098416"/>
            <a:ext cx="921500" cy="461665"/>
          </a:xfrm>
          <a:prstGeom prst="rect">
            <a:avLst/>
          </a:prstGeom>
        </p:spPr>
        <p:txBody>
          <a:bodyPr wrap="square">
            <a:spAutoFit/>
          </a:bodyPr>
          <a:lstStyle/>
          <a:p>
            <a:r>
              <a:rPr lang="en-US" sz="24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方差</a:t>
            </a:r>
            <a:endPar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8" name="矩形 27">
            <a:extLst>
              <a:ext uri="{FF2B5EF4-FFF2-40B4-BE49-F238E27FC236}">
                <a16:creationId xmlns:a16="http://schemas.microsoft.com/office/drawing/2014/main" id="{5505C918-AF8D-4BDD-BBFE-4EC5734E2BC4}"/>
              </a:ext>
            </a:extLst>
          </p:cNvPr>
          <p:cNvSpPr/>
          <p:nvPr/>
        </p:nvSpPr>
        <p:spPr>
          <a:xfrm>
            <a:off x="508298" y="6101068"/>
            <a:ext cx="492443" cy="461665"/>
          </a:xfrm>
          <a:prstGeom prst="rect">
            <a:avLst/>
          </a:prstGeom>
        </p:spPr>
        <p:txBody>
          <a:bodyPr wrap="none">
            <a:spAutoFit/>
          </a:bodyPr>
          <a:lstStyle/>
          <a:p>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低</a:t>
            </a:r>
            <a:endPar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9" name="矩形 28">
            <a:extLst>
              <a:ext uri="{FF2B5EF4-FFF2-40B4-BE49-F238E27FC236}">
                <a16:creationId xmlns:a16="http://schemas.microsoft.com/office/drawing/2014/main" id="{791C52A8-E501-482F-9CC9-90D06BC0D822}"/>
              </a:ext>
            </a:extLst>
          </p:cNvPr>
          <p:cNvSpPr/>
          <p:nvPr/>
        </p:nvSpPr>
        <p:spPr>
          <a:xfrm>
            <a:off x="8306165" y="6107101"/>
            <a:ext cx="837835" cy="461665"/>
          </a:xfrm>
          <a:prstGeom prst="rect">
            <a:avLst/>
          </a:prstGeom>
        </p:spPr>
        <p:txBody>
          <a:bodyPr wrap="square">
            <a:spAutoFit/>
          </a:bodyPr>
          <a:lstStyle/>
          <a:p>
            <a:r>
              <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高</a:t>
            </a:r>
          </a:p>
        </p:txBody>
      </p:sp>
      <p:cxnSp>
        <p:nvCxnSpPr>
          <p:cNvPr id="30" name="直接箭头连接符 29">
            <a:extLst>
              <a:ext uri="{FF2B5EF4-FFF2-40B4-BE49-F238E27FC236}">
                <a16:creationId xmlns:a16="http://schemas.microsoft.com/office/drawing/2014/main" id="{2C158F31-88CB-4583-B041-5C3D784ED052}"/>
              </a:ext>
            </a:extLst>
          </p:cNvPr>
          <p:cNvCxnSpPr>
            <a:cxnSpLocks/>
            <a:stCxn id="27" idx="1"/>
            <a:endCxn id="28" idx="3"/>
          </p:cNvCxnSpPr>
          <p:nvPr/>
        </p:nvCxnSpPr>
        <p:spPr>
          <a:xfrm flipH="1">
            <a:off x="1000741" y="6329249"/>
            <a:ext cx="3333116" cy="2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98DA5990-A9BA-4CC9-9F28-95B745EC9E5B}"/>
              </a:ext>
            </a:extLst>
          </p:cNvPr>
          <p:cNvCxnSpPr>
            <a:cxnSpLocks/>
            <a:stCxn id="27" idx="3"/>
            <a:endCxn id="29" idx="1"/>
          </p:cNvCxnSpPr>
          <p:nvPr/>
        </p:nvCxnSpPr>
        <p:spPr>
          <a:xfrm>
            <a:off x="5255357" y="6329249"/>
            <a:ext cx="3050808" cy="86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矩形 31">
            <a:extLst>
              <a:ext uri="{FF2B5EF4-FFF2-40B4-BE49-F238E27FC236}">
                <a16:creationId xmlns:a16="http://schemas.microsoft.com/office/drawing/2014/main" id="{4A545DC6-1EA9-470C-9E91-99EE915862CA}"/>
              </a:ext>
            </a:extLst>
          </p:cNvPr>
          <p:cNvSpPr/>
          <p:nvPr/>
        </p:nvSpPr>
        <p:spPr>
          <a:xfrm>
            <a:off x="4240609" y="3564841"/>
            <a:ext cx="1107996" cy="461665"/>
          </a:xfrm>
          <a:prstGeom prst="rect">
            <a:avLst/>
          </a:prstGeom>
        </p:spPr>
        <p:txBody>
          <a:bodyPr wrap="none">
            <a:spAutoFit/>
          </a:body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正则化</a:t>
            </a:r>
            <a:endPar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32">
            <a:extLst>
              <a:ext uri="{FF2B5EF4-FFF2-40B4-BE49-F238E27FC236}">
                <a16:creationId xmlns:a16="http://schemas.microsoft.com/office/drawing/2014/main" id="{FF2BBC4E-82C6-4357-B9E0-A2955C1143C8}"/>
              </a:ext>
            </a:extLst>
          </p:cNvPr>
          <p:cNvSpPr/>
          <p:nvPr/>
        </p:nvSpPr>
        <p:spPr>
          <a:xfrm>
            <a:off x="508298" y="3548380"/>
            <a:ext cx="492443" cy="461665"/>
          </a:xfrm>
          <a:prstGeom prst="rect">
            <a:avLst/>
          </a:prstGeom>
        </p:spPr>
        <p:txBody>
          <a:bodyPr wrap="none">
            <a:spAutoFit/>
          </a:bodyPr>
          <a:lstStyle/>
          <a:p>
            <a:r>
              <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高</a:t>
            </a:r>
          </a:p>
        </p:txBody>
      </p:sp>
      <p:sp>
        <p:nvSpPr>
          <p:cNvPr id="34" name="矩形 33">
            <a:extLst>
              <a:ext uri="{FF2B5EF4-FFF2-40B4-BE49-F238E27FC236}">
                <a16:creationId xmlns:a16="http://schemas.microsoft.com/office/drawing/2014/main" id="{62595A62-AD78-4E43-B26C-FBB047967392}"/>
              </a:ext>
            </a:extLst>
          </p:cNvPr>
          <p:cNvSpPr/>
          <p:nvPr/>
        </p:nvSpPr>
        <p:spPr>
          <a:xfrm>
            <a:off x="8204122" y="3548380"/>
            <a:ext cx="492443" cy="461665"/>
          </a:xfrm>
          <a:prstGeom prst="rect">
            <a:avLst/>
          </a:prstGeom>
        </p:spPr>
        <p:txBody>
          <a:bodyPr wrap="none">
            <a:spAutoFit/>
          </a:bodyPr>
          <a:lstStyle/>
          <a:p>
            <a:r>
              <a:rPr 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低</a:t>
            </a:r>
          </a:p>
        </p:txBody>
      </p:sp>
      <p:cxnSp>
        <p:nvCxnSpPr>
          <p:cNvPr id="35" name="直接箭头连接符 34">
            <a:extLst>
              <a:ext uri="{FF2B5EF4-FFF2-40B4-BE49-F238E27FC236}">
                <a16:creationId xmlns:a16="http://schemas.microsoft.com/office/drawing/2014/main" id="{754E882E-14A7-45FD-B01B-A0C2D63F585F}"/>
              </a:ext>
            </a:extLst>
          </p:cNvPr>
          <p:cNvCxnSpPr>
            <a:cxnSpLocks/>
            <a:stCxn id="32" idx="1"/>
            <a:endCxn id="33" idx="3"/>
          </p:cNvCxnSpPr>
          <p:nvPr/>
        </p:nvCxnSpPr>
        <p:spPr>
          <a:xfrm flipH="1" flipV="1">
            <a:off x="1000741" y="3779213"/>
            <a:ext cx="3239868" cy="16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E90C0597-A57D-4284-8EEA-0F4010901B54}"/>
              </a:ext>
            </a:extLst>
          </p:cNvPr>
          <p:cNvCxnSpPr>
            <a:cxnSpLocks/>
            <a:stCxn id="32" idx="3"/>
            <a:endCxn id="34" idx="1"/>
          </p:cNvCxnSpPr>
          <p:nvPr/>
        </p:nvCxnSpPr>
        <p:spPr>
          <a:xfrm flipV="1">
            <a:off x="5348605" y="3779213"/>
            <a:ext cx="2855517" cy="16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页脚占位符 1">
            <a:extLst>
              <a:ext uri="{FF2B5EF4-FFF2-40B4-BE49-F238E27FC236}">
                <a16:creationId xmlns:a16="http://schemas.microsoft.com/office/drawing/2014/main" id="{AE79224A-3473-4913-B563-471C8819CFE3}"/>
              </a:ext>
            </a:extLst>
          </p:cNvPr>
          <p:cNvSpPr>
            <a:spLocks noGrp="1"/>
          </p:cNvSpPr>
          <p:nvPr>
            <p:ph type="ftr" sz="quarter" idx="11"/>
          </p:nvPr>
        </p:nvSpPr>
        <p:spPr>
          <a:xfrm>
            <a:off x="443580" y="6559943"/>
            <a:ext cx="3105151" cy="206381"/>
          </a:xfrm>
        </p:spPr>
        <p:txBody>
          <a:bodyPr/>
          <a:lstStyle/>
          <a:p>
            <a:r>
              <a:rPr lang="en-US" altLang="zh-CN" dirty="0"/>
              <a:t>Figures provided by Max Welling</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504C771-4495-B019-D865-19FE63CBBD36}"/>
                  </a:ext>
                </a:extLst>
              </p:cNvPr>
              <p:cNvSpPr txBox="1"/>
              <p:nvPr/>
            </p:nvSpPr>
            <p:spPr>
              <a:xfrm>
                <a:off x="2328318" y="1793566"/>
                <a:ext cx="5202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3" name="文本框 2">
                <a:extLst>
                  <a:ext uri="{FF2B5EF4-FFF2-40B4-BE49-F238E27FC236}">
                    <a16:creationId xmlns:a16="http://schemas.microsoft.com/office/drawing/2014/main" id="{9504C771-4495-B019-D865-19FE63CBBD36}"/>
                  </a:ext>
                </a:extLst>
              </p:cNvPr>
              <p:cNvSpPr txBox="1">
                <a:spLocks noRot="1" noChangeAspect="1" noMove="1" noResize="1" noEditPoints="1" noAdjustHandles="1" noChangeArrowheads="1" noChangeShapeType="1" noTextEdit="1"/>
              </p:cNvSpPr>
              <p:nvPr/>
            </p:nvSpPr>
            <p:spPr>
              <a:xfrm>
                <a:off x="2328318" y="1793566"/>
                <a:ext cx="520271" cy="276999"/>
              </a:xfrm>
              <a:prstGeom prst="rect">
                <a:avLst/>
              </a:prstGeom>
              <a:blipFill>
                <a:blip r:embed="rId13"/>
                <a:stretch>
                  <a:fillRect l="-14286" r="-14286"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C7F7B7AA-F842-CD59-0353-86AF4AF7CE6C}"/>
                  </a:ext>
                </a:extLst>
              </p:cNvPr>
              <p:cNvSpPr txBox="1"/>
              <p:nvPr/>
            </p:nvSpPr>
            <p:spPr>
              <a:xfrm>
                <a:off x="2328318" y="2088314"/>
                <a:ext cx="520271"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𝑓</m:t>
                          </m:r>
                        </m:e>
                      </m:acc>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37" name="文本框 36">
                <a:extLst>
                  <a:ext uri="{FF2B5EF4-FFF2-40B4-BE49-F238E27FC236}">
                    <a16:creationId xmlns:a16="http://schemas.microsoft.com/office/drawing/2014/main" id="{C7F7B7AA-F842-CD59-0353-86AF4AF7CE6C}"/>
                  </a:ext>
                </a:extLst>
              </p:cNvPr>
              <p:cNvSpPr txBox="1">
                <a:spLocks noRot="1" noChangeAspect="1" noMove="1" noResize="1" noEditPoints="1" noAdjustHandles="1" noChangeArrowheads="1" noChangeShapeType="1" noTextEdit="1"/>
              </p:cNvSpPr>
              <p:nvPr/>
            </p:nvSpPr>
            <p:spPr>
              <a:xfrm>
                <a:off x="2328318" y="2088314"/>
                <a:ext cx="520271" cy="292581"/>
              </a:xfrm>
              <a:prstGeom prst="rect">
                <a:avLst/>
              </a:prstGeom>
              <a:blipFill>
                <a:blip r:embed="rId14"/>
                <a:stretch>
                  <a:fillRect l="-14286" t="-16667" r="-14286" b="-3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1315453"/>
      </p:ext>
    </p:extLst>
  </p:cSld>
  <p:clrMapOvr>
    <a:masterClrMapping/>
  </p:clrMapOvr>
  <mc:AlternateContent xmlns:mc="http://schemas.openxmlformats.org/markup-compatibility/2006" xmlns:p14="http://schemas.microsoft.com/office/powerpoint/2010/main">
    <mc:Choice Requires="p14">
      <p:transition spd="med" p14:dur="700" advTm="215719">
        <p:fade/>
      </p:transition>
    </mc:Choice>
    <mc:Fallback xmlns="">
      <p:transition spd="med" advTm="215719">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偏差</a:t>
            </a:r>
            <a:r>
              <a:rPr lang="en-US" altLang="zh-CN" dirty="0"/>
              <a:t>-</a:t>
            </a:r>
            <a:r>
              <a:rPr lang="zh-CN" altLang="en-US" dirty="0"/>
              <a:t>方差插图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31581"/>
            <a:ext cx="2182416" cy="206381"/>
          </a:xfrm>
        </p:spPr>
        <p:txBody>
          <a:bodyPr/>
          <a:lstStyle/>
          <a:p>
            <a:fld id="{5DD3DB80-B894-403A-B48E-6FDC1A72010E}" type="slidenum">
              <a:rPr lang="zh-CN" altLang="en-US" smtClean="0"/>
              <a:pPr/>
              <a:t>37</a:t>
            </a:fld>
            <a:endParaRPr lang="zh-CN" altLang="en-US" dirty="0"/>
          </a:p>
        </p:txBody>
      </p:sp>
      <p:pic>
        <p:nvPicPr>
          <p:cNvPr id="5" name="图片 4">
            <a:extLst>
              <a:ext uri="{FF2B5EF4-FFF2-40B4-BE49-F238E27FC236}">
                <a16:creationId xmlns:a16="http://schemas.microsoft.com/office/drawing/2014/main" id="{927CD40C-336A-4DF6-ACEA-967EB5724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616" y="1183434"/>
            <a:ext cx="4974767" cy="3816427"/>
          </a:xfrm>
          <a:prstGeom prst="rect">
            <a:avLst/>
          </a:prstGeom>
        </p:spPr>
      </p:pic>
      <p:sp>
        <p:nvSpPr>
          <p:cNvPr id="38" name="内容占位符 2 1">
            <a:extLst>
              <a:ext uri="{FF2B5EF4-FFF2-40B4-BE49-F238E27FC236}">
                <a16:creationId xmlns:a16="http://schemas.microsoft.com/office/drawing/2014/main" id="{C0DE9505-C3B1-4825-89CC-5214B764A3CC}"/>
              </a:ext>
            </a:extLst>
          </p:cNvPr>
          <p:cNvSpPr txBox="1">
            <a:spLocks/>
          </p:cNvSpPr>
          <p:nvPr/>
        </p:nvSpPr>
        <p:spPr>
          <a:xfrm>
            <a:off x="681738" y="4999861"/>
            <a:ext cx="7501665" cy="119973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训练误差测量</a:t>
            </a:r>
            <a:r>
              <a:rPr lang="zh-CN" altLang="en-US"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偏差</a:t>
            </a:r>
            <a:r>
              <a:rPr lang="en-US" altLang="zh-CN"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bias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，但忽略方差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variance</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测试误差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交叉验证误差测量</a:t>
            </a:r>
            <a:r>
              <a:rPr lang="zh-CN" altLang="en-US"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偏差</a:t>
            </a:r>
            <a:r>
              <a:rPr lang="en-US" altLang="zh-CN"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bias</a:t>
            </a:r>
            <a:r>
              <a:rPr lang="zh-CN" altLang="en-US"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和方差</a:t>
            </a:r>
            <a:r>
              <a:rPr lang="en-US" altLang="zh-CN"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variance</a:t>
            </a:r>
            <a:endParaRPr lang="en-US" altLang="zh-CN" dirty="0">
              <a:solidFill>
                <a:srgbClr val="FF0000"/>
              </a:solidFill>
              <a:latin typeface="Cambria Math" panose="02040503050406030204" pitchFamily="18" charset="0"/>
              <a:ea typeface="Cambria Math" panose="02040503050406030204" pitchFamily="18" charset="0"/>
              <a:cs typeface="阿里巴巴普惠体 R" panose="00020600040101010101" pitchFamily="18" charset="-122"/>
            </a:endParaRPr>
          </a:p>
        </p:txBody>
      </p:sp>
    </p:spTree>
    <p:extLst>
      <p:ext uri="{BB962C8B-B14F-4D97-AF65-F5344CB8AC3E}">
        <p14:creationId xmlns:p14="http://schemas.microsoft.com/office/powerpoint/2010/main" val="2294292338"/>
      </p:ext>
    </p:extLst>
  </p:cSld>
  <p:clrMapOvr>
    <a:masterClrMapping/>
  </p:clrMapOvr>
  <mc:AlternateContent xmlns:mc="http://schemas.openxmlformats.org/markup-compatibility/2006" xmlns:p14="http://schemas.microsoft.com/office/powerpoint/2010/main">
    <mc:Choice Requires="p14">
      <p:transition spd="med" p14:dur="700" advTm="80490">
        <p:fade/>
      </p:transition>
    </mc:Choice>
    <mc:Fallback xmlns="">
      <p:transition spd="med" advTm="8049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偏差</a:t>
            </a:r>
            <a:r>
              <a:rPr lang="en-US" altLang="zh-CN" dirty="0"/>
              <a:t>-</a:t>
            </a:r>
            <a:r>
              <a:rPr lang="zh-CN" altLang="en-US" dirty="0"/>
              <a:t>方差分解</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31581"/>
            <a:ext cx="2182416" cy="206381"/>
          </a:xfrm>
        </p:spPr>
        <p:txBody>
          <a:bodyPr/>
          <a:lstStyle/>
          <a:p>
            <a:fld id="{5DD3DB80-B894-403A-B48E-6FDC1A72010E}" type="slidenum">
              <a:rPr lang="zh-CN" altLang="en-US" smtClean="0"/>
              <a:pPr/>
              <a:t>38</a:t>
            </a:fld>
            <a:endParaRPr lang="zh-CN" altLang="en-US" dirty="0"/>
          </a:p>
        </p:txBody>
      </p:sp>
      <p:sp>
        <p:nvSpPr>
          <p:cNvPr id="38" name="内容占位符 2 1">
            <a:extLst>
              <a:ext uri="{FF2B5EF4-FFF2-40B4-BE49-F238E27FC236}">
                <a16:creationId xmlns:a16="http://schemas.microsoft.com/office/drawing/2014/main" id="{C0DE9505-C3B1-4825-89CC-5214B764A3CC}"/>
              </a:ext>
            </a:extLst>
          </p:cNvPr>
          <p:cNvSpPr txBox="1">
            <a:spLocks/>
          </p:cNvSpPr>
          <p:nvPr/>
        </p:nvSpPr>
        <p:spPr>
          <a:xfrm>
            <a:off x="681738" y="1439916"/>
            <a:ext cx="7501665" cy="39776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偏差和方差行为的原理图</a:t>
            </a:r>
          </a:p>
        </p:txBody>
      </p:sp>
      <p:sp>
        <p:nvSpPr>
          <p:cNvPr id="7" name="页脚占位符 1">
            <a:extLst>
              <a:ext uri="{FF2B5EF4-FFF2-40B4-BE49-F238E27FC236}">
                <a16:creationId xmlns:a16="http://schemas.microsoft.com/office/drawing/2014/main" id="{5FEEF39D-BA68-4885-B470-B9A4FC05AAC0}"/>
              </a:ext>
            </a:extLst>
          </p:cNvPr>
          <p:cNvSpPr>
            <a:spLocks noGrp="1"/>
          </p:cNvSpPr>
          <p:nvPr>
            <p:ph type="ftr" sz="quarter" idx="11"/>
          </p:nvPr>
        </p:nvSpPr>
        <p:spPr>
          <a:xfrm>
            <a:off x="314325" y="6472238"/>
            <a:ext cx="3105151" cy="206381"/>
          </a:xfrm>
        </p:spPr>
        <p:txBody>
          <a:bodyPr/>
          <a:lstStyle/>
          <a:p>
            <a:r>
              <a:rPr lang="en-US" altLang="zh-CN" dirty="0"/>
              <a:t>Slide credit </a:t>
            </a:r>
            <a:r>
              <a:rPr lang="en-US" altLang="zh-CN" dirty="0" err="1"/>
              <a:t>Liqing</a:t>
            </a:r>
            <a:r>
              <a:rPr lang="en-US" altLang="zh-CN" dirty="0"/>
              <a:t> Zhang</a:t>
            </a:r>
          </a:p>
        </p:txBody>
      </p:sp>
      <p:grpSp>
        <p:nvGrpSpPr>
          <p:cNvPr id="8" name="Group 40">
            <a:extLst>
              <a:ext uri="{FF2B5EF4-FFF2-40B4-BE49-F238E27FC236}">
                <a16:creationId xmlns:a16="http://schemas.microsoft.com/office/drawing/2014/main" id="{7968367D-C728-4B8E-9480-C6DB47C9AA76}"/>
              </a:ext>
            </a:extLst>
          </p:cNvPr>
          <p:cNvGrpSpPr>
            <a:grpSpLocks/>
          </p:cNvGrpSpPr>
          <p:nvPr/>
        </p:nvGrpSpPr>
        <p:grpSpPr bwMode="auto">
          <a:xfrm>
            <a:off x="1187450" y="1700213"/>
            <a:ext cx="6913563" cy="4751383"/>
            <a:chOff x="-114" y="890"/>
            <a:chExt cx="4355" cy="3085"/>
          </a:xfrm>
        </p:grpSpPr>
        <p:sp>
          <p:nvSpPr>
            <p:cNvPr id="9" name="Oval 18">
              <a:extLst>
                <a:ext uri="{FF2B5EF4-FFF2-40B4-BE49-F238E27FC236}">
                  <a16:creationId xmlns:a16="http://schemas.microsoft.com/office/drawing/2014/main" id="{ED8D3477-C6C3-48B5-8764-D557FF1BA82E}"/>
                </a:ext>
              </a:extLst>
            </p:cNvPr>
            <p:cNvSpPr>
              <a:spLocks noChangeArrowheads="1"/>
            </p:cNvSpPr>
            <p:nvPr/>
          </p:nvSpPr>
          <p:spPr bwMode="auto">
            <a:xfrm>
              <a:off x="1151" y="1725"/>
              <a:ext cx="1214" cy="1215"/>
            </a:xfrm>
            <a:prstGeom prst="ellipse">
              <a:avLst/>
            </a:prstGeom>
            <a:solidFill>
              <a:schemeClr val="accent1">
                <a:alpha val="39999"/>
              </a:schemeClr>
            </a:solidFill>
            <a:ln w="25400">
              <a:solidFill>
                <a:schemeClr val="accent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7">
              <a:extLst>
                <a:ext uri="{FF2B5EF4-FFF2-40B4-BE49-F238E27FC236}">
                  <a16:creationId xmlns:a16="http://schemas.microsoft.com/office/drawing/2014/main" id="{A01333D3-A2F8-4390-9959-FDA60DCA7774}"/>
                </a:ext>
              </a:extLst>
            </p:cNvPr>
            <p:cNvSpPr>
              <a:spLocks noChangeArrowheads="1"/>
            </p:cNvSpPr>
            <p:nvPr/>
          </p:nvSpPr>
          <p:spPr bwMode="auto">
            <a:xfrm>
              <a:off x="1700" y="2523"/>
              <a:ext cx="363" cy="362"/>
            </a:xfrm>
            <a:prstGeom prst="ellipse">
              <a:avLst/>
            </a:prstGeom>
            <a:solidFill>
              <a:schemeClr val="accent1"/>
            </a:solidFill>
            <a:ln w="25400">
              <a:solidFill>
                <a:schemeClr val="hlink"/>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Freeform 4">
              <a:extLst>
                <a:ext uri="{FF2B5EF4-FFF2-40B4-BE49-F238E27FC236}">
                  <a16:creationId xmlns:a16="http://schemas.microsoft.com/office/drawing/2014/main" id="{3D533581-D9DD-4EFE-BA52-89D553312921}"/>
                </a:ext>
              </a:extLst>
            </p:cNvPr>
            <p:cNvSpPr>
              <a:spLocks/>
            </p:cNvSpPr>
            <p:nvPr/>
          </p:nvSpPr>
          <p:spPr bwMode="auto">
            <a:xfrm>
              <a:off x="1451" y="890"/>
              <a:ext cx="2245" cy="3085"/>
            </a:xfrm>
            <a:custGeom>
              <a:avLst/>
              <a:gdLst>
                <a:gd name="T0" fmla="*/ 204 w 2245"/>
                <a:gd name="T1" fmla="*/ 3029 h 3092"/>
                <a:gd name="T2" fmla="*/ 204 w 2245"/>
                <a:gd name="T3" fmla="*/ 2720 h 3092"/>
                <a:gd name="T4" fmla="*/ 249 w 2245"/>
                <a:gd name="T5" fmla="*/ 2448 h 3092"/>
                <a:gd name="T6" fmla="*/ 23 w 2245"/>
                <a:gd name="T7" fmla="*/ 2276 h 3092"/>
                <a:gd name="T8" fmla="*/ 385 w 2245"/>
                <a:gd name="T9" fmla="*/ 1296 h 3092"/>
                <a:gd name="T10" fmla="*/ 930 w 2245"/>
                <a:gd name="T11" fmla="*/ 1114 h 3092"/>
                <a:gd name="T12" fmla="*/ 1020 w 2245"/>
                <a:gd name="T13" fmla="*/ 896 h 3092"/>
                <a:gd name="T14" fmla="*/ 1338 w 2245"/>
                <a:gd name="T15" fmla="*/ 760 h 3092"/>
                <a:gd name="T16" fmla="*/ 1655 w 2245"/>
                <a:gd name="T17" fmla="*/ 98 h 3092"/>
                <a:gd name="T18" fmla="*/ 2245 w 2245"/>
                <a:gd name="T19" fmla="*/ 189 h 30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5"/>
                <a:gd name="T31" fmla="*/ 0 h 3092"/>
                <a:gd name="T32" fmla="*/ 2245 w 2245"/>
                <a:gd name="T33" fmla="*/ 3092 h 30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5" h="3092">
                  <a:moveTo>
                    <a:pt x="204" y="3092"/>
                  </a:moveTo>
                  <a:cubicBezTo>
                    <a:pt x="200" y="2982"/>
                    <a:pt x="197" y="2872"/>
                    <a:pt x="204" y="2774"/>
                  </a:cubicBezTo>
                  <a:cubicBezTo>
                    <a:pt x="211" y="2676"/>
                    <a:pt x="279" y="2577"/>
                    <a:pt x="249" y="2502"/>
                  </a:cubicBezTo>
                  <a:cubicBezTo>
                    <a:pt x="219" y="2427"/>
                    <a:pt x="0" y="2518"/>
                    <a:pt x="23" y="2321"/>
                  </a:cubicBezTo>
                  <a:cubicBezTo>
                    <a:pt x="46" y="2124"/>
                    <a:pt x="234" y="1520"/>
                    <a:pt x="385" y="1323"/>
                  </a:cubicBezTo>
                  <a:cubicBezTo>
                    <a:pt x="536" y="1126"/>
                    <a:pt x="824" y="1209"/>
                    <a:pt x="930" y="1141"/>
                  </a:cubicBezTo>
                  <a:cubicBezTo>
                    <a:pt x="1036" y="1073"/>
                    <a:pt x="952" y="974"/>
                    <a:pt x="1020" y="914"/>
                  </a:cubicBezTo>
                  <a:cubicBezTo>
                    <a:pt x="1088" y="854"/>
                    <a:pt x="1232" y="914"/>
                    <a:pt x="1338" y="778"/>
                  </a:cubicBezTo>
                  <a:cubicBezTo>
                    <a:pt x="1444" y="642"/>
                    <a:pt x="1504" y="196"/>
                    <a:pt x="1655" y="98"/>
                  </a:cubicBezTo>
                  <a:cubicBezTo>
                    <a:pt x="1806" y="0"/>
                    <a:pt x="2109" y="144"/>
                    <a:pt x="2245" y="189"/>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5">
              <a:extLst>
                <a:ext uri="{FF2B5EF4-FFF2-40B4-BE49-F238E27FC236}">
                  <a16:creationId xmlns:a16="http://schemas.microsoft.com/office/drawing/2014/main" id="{A6E6FE08-FB87-4DB1-B996-039D38A4B8CB}"/>
                </a:ext>
              </a:extLst>
            </p:cNvPr>
            <p:cNvSpPr>
              <a:spLocks/>
            </p:cNvSpPr>
            <p:nvPr/>
          </p:nvSpPr>
          <p:spPr bwMode="auto">
            <a:xfrm>
              <a:off x="1655" y="2576"/>
              <a:ext cx="1496" cy="1263"/>
            </a:xfrm>
            <a:custGeom>
              <a:avLst/>
              <a:gdLst>
                <a:gd name="T0" fmla="*/ 408 w 1496"/>
                <a:gd name="T1" fmla="*/ 1263 h 1263"/>
                <a:gd name="T2" fmla="*/ 181 w 1496"/>
                <a:gd name="T3" fmla="*/ 174 h 1263"/>
                <a:gd name="T4" fmla="*/ 1496 w 1496"/>
                <a:gd name="T5" fmla="*/ 220 h 1263"/>
                <a:gd name="T6" fmla="*/ 0 60000 65536"/>
                <a:gd name="T7" fmla="*/ 0 60000 65536"/>
                <a:gd name="T8" fmla="*/ 0 60000 65536"/>
                <a:gd name="T9" fmla="*/ 0 w 1496"/>
                <a:gd name="T10" fmla="*/ 0 h 1263"/>
                <a:gd name="T11" fmla="*/ 1496 w 1496"/>
                <a:gd name="T12" fmla="*/ 1263 h 1263"/>
              </a:gdLst>
              <a:ahLst/>
              <a:cxnLst>
                <a:cxn ang="T6">
                  <a:pos x="T0" y="T1"/>
                </a:cxn>
                <a:cxn ang="T7">
                  <a:pos x="T2" y="T3"/>
                </a:cxn>
                <a:cxn ang="T8">
                  <a:pos x="T4" y="T5"/>
                </a:cxn>
              </a:cxnLst>
              <a:rect l="T9" t="T10" r="T11" b="T12"/>
              <a:pathLst>
                <a:path w="1496" h="1263">
                  <a:moveTo>
                    <a:pt x="408" y="1263"/>
                  </a:moveTo>
                  <a:cubicBezTo>
                    <a:pt x="204" y="805"/>
                    <a:pt x="0" y="348"/>
                    <a:pt x="181" y="174"/>
                  </a:cubicBezTo>
                  <a:cubicBezTo>
                    <a:pt x="362" y="0"/>
                    <a:pt x="929" y="110"/>
                    <a:pt x="1496" y="22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3" name="Line 10">
              <a:extLst>
                <a:ext uri="{FF2B5EF4-FFF2-40B4-BE49-F238E27FC236}">
                  <a16:creationId xmlns:a16="http://schemas.microsoft.com/office/drawing/2014/main" id="{BE451328-59BE-417F-B266-C785816D28E4}"/>
                </a:ext>
              </a:extLst>
            </p:cNvPr>
            <p:cNvSpPr>
              <a:spLocks noChangeShapeType="1"/>
            </p:cNvSpPr>
            <p:nvPr/>
          </p:nvSpPr>
          <p:spPr bwMode="auto">
            <a:xfrm>
              <a:off x="1746" y="2342"/>
              <a:ext cx="136" cy="363"/>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4" name="Line 11">
              <a:extLst>
                <a:ext uri="{FF2B5EF4-FFF2-40B4-BE49-F238E27FC236}">
                  <a16:creationId xmlns:a16="http://schemas.microsoft.com/office/drawing/2014/main" id="{4AB8FBD3-C7AD-4A0E-9BBD-C0FD525A796F}"/>
                </a:ext>
              </a:extLst>
            </p:cNvPr>
            <p:cNvSpPr>
              <a:spLocks noChangeShapeType="1"/>
            </p:cNvSpPr>
            <p:nvPr/>
          </p:nvSpPr>
          <p:spPr bwMode="auto">
            <a:xfrm flipH="1" flipV="1">
              <a:off x="1020" y="1979"/>
              <a:ext cx="726" cy="363"/>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5" name="Line 12">
              <a:extLst>
                <a:ext uri="{FF2B5EF4-FFF2-40B4-BE49-F238E27FC236}">
                  <a16:creationId xmlns:a16="http://schemas.microsoft.com/office/drawing/2014/main" id="{BA4A9F11-D308-4508-B3CF-394910D9BC95}"/>
                </a:ext>
              </a:extLst>
            </p:cNvPr>
            <p:cNvSpPr>
              <a:spLocks noChangeShapeType="1"/>
            </p:cNvSpPr>
            <p:nvPr/>
          </p:nvSpPr>
          <p:spPr bwMode="auto">
            <a:xfrm>
              <a:off x="1473" y="1072"/>
              <a:ext cx="454" cy="1043"/>
            </a:xfrm>
            <a:prstGeom prst="line">
              <a:avLst/>
            </a:prstGeom>
            <a:noFill/>
            <a:ln w="9525">
              <a:solidFill>
                <a:schemeClr val="tx1"/>
              </a:solidFill>
              <a:prstDash val="lgDash"/>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6" name="Line 15">
              <a:extLst>
                <a:ext uri="{FF2B5EF4-FFF2-40B4-BE49-F238E27FC236}">
                  <a16:creationId xmlns:a16="http://schemas.microsoft.com/office/drawing/2014/main" id="{4E389E3D-58D2-46DB-91E0-BB2A79843489}"/>
                </a:ext>
              </a:extLst>
            </p:cNvPr>
            <p:cNvSpPr>
              <a:spLocks noChangeShapeType="1"/>
            </p:cNvSpPr>
            <p:nvPr/>
          </p:nvSpPr>
          <p:spPr bwMode="auto">
            <a:xfrm>
              <a:off x="1927" y="2115"/>
              <a:ext cx="91" cy="544"/>
            </a:xfrm>
            <a:prstGeom prst="line">
              <a:avLst/>
            </a:prstGeom>
            <a:noFill/>
            <a:ln w="9525">
              <a:solidFill>
                <a:schemeClr val="tx1"/>
              </a:solidFill>
              <a:prstDash val="lgDash"/>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7" name="Line 16">
              <a:extLst>
                <a:ext uri="{FF2B5EF4-FFF2-40B4-BE49-F238E27FC236}">
                  <a16:creationId xmlns:a16="http://schemas.microsoft.com/office/drawing/2014/main" id="{DED87760-60D4-4BD4-B7BA-983B0614B24C}"/>
                </a:ext>
              </a:extLst>
            </p:cNvPr>
            <p:cNvSpPr>
              <a:spLocks noChangeShapeType="1"/>
            </p:cNvSpPr>
            <p:nvPr/>
          </p:nvSpPr>
          <p:spPr bwMode="auto">
            <a:xfrm flipH="1">
              <a:off x="1020" y="1072"/>
              <a:ext cx="454" cy="907"/>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AutoShape 19">
              <a:extLst>
                <a:ext uri="{FF2B5EF4-FFF2-40B4-BE49-F238E27FC236}">
                  <a16:creationId xmlns:a16="http://schemas.microsoft.com/office/drawing/2014/main" id="{F16595EB-C452-487D-9589-19F003DCADAC}"/>
                </a:ext>
              </a:extLst>
            </p:cNvPr>
            <p:cNvSpPr>
              <a:spLocks/>
            </p:cNvSpPr>
            <p:nvPr/>
          </p:nvSpPr>
          <p:spPr bwMode="auto">
            <a:xfrm>
              <a:off x="2653" y="2251"/>
              <a:ext cx="1180" cy="272"/>
            </a:xfrm>
            <a:prstGeom prst="callout1">
              <a:avLst>
                <a:gd name="adj1" fmla="val 49745"/>
                <a:gd name="adj2" fmla="val 115"/>
                <a:gd name="adj3" fmla="val 145938"/>
                <a:gd name="adj4" fmla="val -51739"/>
              </a:avLst>
            </a:prstGeom>
            <a:solidFill>
              <a:schemeClr val="accent5">
                <a:lumMod val="20000"/>
                <a:lumOff val="80000"/>
              </a:schemeClr>
            </a:solidFill>
            <a:ln w="3175">
              <a:solidFill>
                <a:schemeClr val="tx1"/>
              </a:solidFill>
              <a:miter lim="800000"/>
              <a:headEnd/>
              <a:tailEnd type="triangle" w="med" len="me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正则化拟合</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AutoShape 22">
              <a:extLst>
                <a:ext uri="{FF2B5EF4-FFF2-40B4-BE49-F238E27FC236}">
                  <a16:creationId xmlns:a16="http://schemas.microsoft.com/office/drawing/2014/main" id="{81ED14C0-9CB9-479A-BA71-813239C541B6}"/>
                </a:ext>
              </a:extLst>
            </p:cNvPr>
            <p:cNvSpPr>
              <a:spLocks/>
            </p:cNvSpPr>
            <p:nvPr/>
          </p:nvSpPr>
          <p:spPr bwMode="auto">
            <a:xfrm>
              <a:off x="2380" y="1344"/>
              <a:ext cx="1089" cy="272"/>
            </a:xfrm>
            <a:prstGeom prst="callout1">
              <a:avLst>
                <a:gd name="adj1" fmla="val 47260"/>
                <a:gd name="adj2" fmla="val 127"/>
                <a:gd name="adj3" fmla="val 277418"/>
                <a:gd name="adj4" fmla="val -39664"/>
              </a:avLst>
            </a:prstGeom>
            <a:solidFill>
              <a:schemeClr val="accent5">
                <a:lumMod val="20000"/>
                <a:lumOff val="80000"/>
              </a:schemeClr>
            </a:solidFill>
            <a:ln w="3175">
              <a:solidFill>
                <a:schemeClr val="tx1"/>
              </a:solidFill>
              <a:miter lim="800000"/>
              <a:headEnd/>
              <a:tailEnd type="triangle" w="med" len="me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最近的拟合</a:t>
              </a:r>
            </a:p>
          </p:txBody>
        </p:sp>
        <p:grpSp>
          <p:nvGrpSpPr>
            <p:cNvPr id="20" name="Group 33">
              <a:extLst>
                <a:ext uri="{FF2B5EF4-FFF2-40B4-BE49-F238E27FC236}">
                  <a16:creationId xmlns:a16="http://schemas.microsoft.com/office/drawing/2014/main" id="{A9A5448C-EFB3-4D04-91C4-D9A52E5BB5E4}"/>
                </a:ext>
              </a:extLst>
            </p:cNvPr>
            <p:cNvGrpSpPr>
              <a:grpSpLocks/>
            </p:cNvGrpSpPr>
            <p:nvPr/>
          </p:nvGrpSpPr>
          <p:grpSpPr bwMode="auto">
            <a:xfrm>
              <a:off x="385" y="2851"/>
              <a:ext cx="1052" cy="898"/>
              <a:chOff x="340" y="2760"/>
              <a:chExt cx="1052" cy="898"/>
            </a:xfrm>
          </p:grpSpPr>
          <p:sp>
            <p:nvSpPr>
              <p:cNvPr id="28" name="AutoShape 24">
                <a:extLst>
                  <a:ext uri="{FF2B5EF4-FFF2-40B4-BE49-F238E27FC236}">
                    <a16:creationId xmlns:a16="http://schemas.microsoft.com/office/drawing/2014/main" id="{0A8521D8-E0BB-4831-A27A-DC7807EF26A2}"/>
                  </a:ext>
                </a:extLst>
              </p:cNvPr>
              <p:cNvSpPr>
                <a:spLocks/>
              </p:cNvSpPr>
              <p:nvPr/>
            </p:nvSpPr>
            <p:spPr bwMode="auto">
              <a:xfrm>
                <a:off x="340" y="3394"/>
                <a:ext cx="907" cy="264"/>
              </a:xfrm>
              <a:prstGeom prst="callout1">
                <a:avLst>
                  <a:gd name="adj1" fmla="val 51145"/>
                  <a:gd name="adj2" fmla="val 99849"/>
                  <a:gd name="adj3" fmla="val -255305"/>
                  <a:gd name="adj4" fmla="val 148680"/>
                </a:avLst>
              </a:prstGeom>
              <a:solidFill>
                <a:schemeClr val="accent5">
                  <a:lumMod val="20000"/>
                  <a:lumOff val="80000"/>
                </a:schemeClr>
              </a:solidFill>
              <a:ln w="3175">
                <a:solidFill>
                  <a:schemeClr val="tx1"/>
                </a:solidFill>
                <a:miter lim="800000"/>
                <a:headEnd/>
                <a:tailEnd type="triangle" w="med" len="me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估计方差</a:t>
                </a:r>
              </a:p>
            </p:txBody>
          </p:sp>
          <p:sp>
            <p:nvSpPr>
              <p:cNvPr id="29" name="Line 25">
                <a:extLst>
                  <a:ext uri="{FF2B5EF4-FFF2-40B4-BE49-F238E27FC236}">
                    <a16:creationId xmlns:a16="http://schemas.microsoft.com/office/drawing/2014/main" id="{95D8E324-3ECF-44E0-94A0-C7409977F791}"/>
                  </a:ext>
                </a:extLst>
              </p:cNvPr>
              <p:cNvSpPr>
                <a:spLocks noChangeShapeType="1"/>
              </p:cNvSpPr>
              <p:nvPr/>
            </p:nvSpPr>
            <p:spPr bwMode="auto">
              <a:xfrm flipH="1">
                <a:off x="1254" y="2760"/>
                <a:ext cx="138" cy="723"/>
              </a:xfrm>
              <a:prstGeom prst="line">
                <a:avLst/>
              </a:prstGeom>
              <a:noFill/>
              <a:ln w="31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21" name="AutoShape 27">
              <a:extLst>
                <a:ext uri="{FF2B5EF4-FFF2-40B4-BE49-F238E27FC236}">
                  <a16:creationId xmlns:a16="http://schemas.microsoft.com/office/drawing/2014/main" id="{2E1584ED-22D1-41EA-914A-47D50E54F91E}"/>
                </a:ext>
              </a:extLst>
            </p:cNvPr>
            <p:cNvSpPr>
              <a:spLocks/>
            </p:cNvSpPr>
            <p:nvPr/>
          </p:nvSpPr>
          <p:spPr bwMode="auto">
            <a:xfrm>
              <a:off x="158" y="2296"/>
              <a:ext cx="908" cy="227"/>
            </a:xfrm>
            <a:prstGeom prst="callout1">
              <a:avLst>
                <a:gd name="adj1" fmla="val 49154"/>
                <a:gd name="adj2" fmla="val 102266"/>
                <a:gd name="adj3" fmla="val -29514"/>
                <a:gd name="adj4" fmla="val 142181"/>
              </a:avLst>
            </a:prstGeom>
            <a:solidFill>
              <a:schemeClr val="accent5">
                <a:lumMod val="20000"/>
                <a:lumOff val="80000"/>
              </a:schemeClr>
            </a:solidFill>
            <a:ln w="9525">
              <a:solidFill>
                <a:schemeClr val="tx1"/>
              </a:solidFill>
              <a:miter lim="800000"/>
              <a:headEnd/>
              <a:tailEnd type="triangle" w="med" len="me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18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模型偏差</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22" name="AutoShape 28">
              <a:extLst>
                <a:ext uri="{FF2B5EF4-FFF2-40B4-BE49-F238E27FC236}">
                  <a16:creationId xmlns:a16="http://schemas.microsoft.com/office/drawing/2014/main" id="{4D53734E-E340-4843-A61F-FF153B24276B}"/>
                </a:ext>
              </a:extLst>
            </p:cNvPr>
            <p:cNvSpPr>
              <a:spLocks/>
            </p:cNvSpPr>
            <p:nvPr/>
          </p:nvSpPr>
          <p:spPr bwMode="auto">
            <a:xfrm>
              <a:off x="-114" y="2749"/>
              <a:ext cx="1316" cy="236"/>
            </a:xfrm>
            <a:prstGeom prst="callout1">
              <a:avLst>
                <a:gd name="adj1" fmla="val 55017"/>
                <a:gd name="adj2" fmla="val 99543"/>
                <a:gd name="adj3" fmla="val -110703"/>
                <a:gd name="adj4" fmla="val 145432"/>
              </a:avLst>
            </a:prstGeom>
            <a:solidFill>
              <a:schemeClr val="accent5">
                <a:lumMod val="20000"/>
                <a:lumOff val="80000"/>
              </a:schemeClr>
            </a:solidFill>
            <a:ln w="9525">
              <a:solidFill>
                <a:schemeClr val="tx1"/>
              </a:solidFill>
              <a:miter lim="800000"/>
              <a:headEnd/>
              <a:tailEnd type="triangle" w="med" len="me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估计偏差</a:t>
              </a:r>
            </a:p>
          </p:txBody>
        </p:sp>
        <p:sp>
          <p:nvSpPr>
            <p:cNvPr id="23" name="AutoShape 30">
              <a:extLst>
                <a:ext uri="{FF2B5EF4-FFF2-40B4-BE49-F238E27FC236}">
                  <a16:creationId xmlns:a16="http://schemas.microsoft.com/office/drawing/2014/main" id="{CBB71BED-4398-4615-BE93-674B610D6A11}"/>
                </a:ext>
              </a:extLst>
            </p:cNvPr>
            <p:cNvSpPr>
              <a:spLocks/>
            </p:cNvSpPr>
            <p:nvPr/>
          </p:nvSpPr>
          <p:spPr bwMode="auto">
            <a:xfrm>
              <a:off x="217" y="1661"/>
              <a:ext cx="576" cy="227"/>
            </a:xfrm>
            <a:prstGeom prst="callout1">
              <a:avLst>
                <a:gd name="adj1" fmla="val 49154"/>
                <a:gd name="adj2" fmla="val 103571"/>
                <a:gd name="adj3" fmla="val 119384"/>
                <a:gd name="adj4" fmla="val 132815"/>
              </a:avLst>
            </a:prstGeom>
            <a:solidFill>
              <a:schemeClr val="accent5">
                <a:lumMod val="20000"/>
                <a:lumOff val="80000"/>
              </a:schemeClr>
            </a:solidFill>
            <a:ln w="9525">
              <a:solidFill>
                <a:schemeClr val="tx1"/>
              </a:solidFill>
              <a:miter lim="800000"/>
              <a:headEnd/>
              <a:tailEnd type="triangle" w="med" len="me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真实值</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4" name="AutoShape 31">
              <a:extLst>
                <a:ext uri="{FF2B5EF4-FFF2-40B4-BE49-F238E27FC236}">
                  <a16:creationId xmlns:a16="http://schemas.microsoft.com/office/drawing/2014/main" id="{5C837EA8-43FF-4724-BA18-CE3548EBA25C}"/>
                </a:ext>
              </a:extLst>
            </p:cNvPr>
            <p:cNvSpPr>
              <a:spLocks/>
            </p:cNvSpPr>
            <p:nvPr/>
          </p:nvSpPr>
          <p:spPr bwMode="auto">
            <a:xfrm>
              <a:off x="113" y="1162"/>
              <a:ext cx="1088" cy="272"/>
            </a:xfrm>
            <a:prstGeom prst="callout1">
              <a:avLst>
                <a:gd name="adj1" fmla="val 49339"/>
                <a:gd name="adj2" fmla="val 100883"/>
                <a:gd name="adj3" fmla="val -21690"/>
                <a:gd name="adj4" fmla="val 121417"/>
              </a:avLst>
            </a:prstGeom>
            <a:solidFill>
              <a:schemeClr val="accent5">
                <a:lumMod val="20000"/>
                <a:lumOff val="80000"/>
              </a:schemeClr>
            </a:solidFill>
            <a:ln w="9525">
              <a:solidFill>
                <a:schemeClr val="tx1"/>
              </a:solidFill>
              <a:miter lim="800000"/>
              <a:headEnd/>
              <a:tailEnd type="triangle" w="med" len="me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实际中测量值</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5" name="AutoShape 32">
              <a:extLst>
                <a:ext uri="{FF2B5EF4-FFF2-40B4-BE49-F238E27FC236}">
                  <a16:creationId xmlns:a16="http://schemas.microsoft.com/office/drawing/2014/main" id="{A56B5F10-3EFF-44B1-9B86-D58865652E00}"/>
                </a:ext>
              </a:extLst>
            </p:cNvPr>
            <p:cNvSpPr>
              <a:spLocks/>
            </p:cNvSpPr>
            <p:nvPr/>
          </p:nvSpPr>
          <p:spPr bwMode="auto">
            <a:xfrm>
              <a:off x="2109" y="981"/>
              <a:ext cx="2132" cy="272"/>
            </a:xfrm>
            <a:prstGeom prst="callout1">
              <a:avLst>
                <a:gd name="adj1" fmla="val 53496"/>
                <a:gd name="adj2" fmla="val 66"/>
                <a:gd name="adj3" fmla="val 486269"/>
                <a:gd name="adj4" fmla="val -16792"/>
              </a:avLst>
            </a:prstGeom>
            <a:solidFill>
              <a:schemeClr val="accent5">
                <a:lumMod val="20000"/>
                <a:lumOff val="80000"/>
              </a:schemeClr>
            </a:solidFill>
            <a:ln w="9525">
              <a:solidFill>
                <a:schemeClr val="tx1"/>
              </a:solidFill>
              <a:miter lim="800000"/>
              <a:headEnd/>
              <a:tailEnd type="triangle" w="med" len="me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空间中最近的拟合</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6" name="Text Box 35">
              <a:extLst>
                <a:ext uri="{FF2B5EF4-FFF2-40B4-BE49-F238E27FC236}">
                  <a16:creationId xmlns:a16="http://schemas.microsoft.com/office/drawing/2014/main" id="{533AE8FC-D5D3-47E0-9B81-75572D332720}"/>
                </a:ext>
              </a:extLst>
            </p:cNvPr>
            <p:cNvSpPr txBox="1">
              <a:spLocks noChangeArrowheads="1"/>
            </p:cNvSpPr>
            <p:nvPr/>
          </p:nvSpPr>
          <p:spPr bwMode="auto">
            <a:xfrm>
              <a:off x="1908" y="2972"/>
              <a:ext cx="154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正则化约束的</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spcBef>
                  <a:spcPct val="0"/>
                </a:spcBef>
                <a:buNone/>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r>
                <a:rPr lang="en-US" altLang="zh-CN" sz="24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空间</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7" name="Text Box 36">
              <a:extLst>
                <a:ext uri="{FF2B5EF4-FFF2-40B4-BE49-F238E27FC236}">
                  <a16:creationId xmlns:a16="http://schemas.microsoft.com/office/drawing/2014/main" id="{081FD669-2EDB-473C-A91B-B97AA9BC9605}"/>
                </a:ext>
              </a:extLst>
            </p:cNvPr>
            <p:cNvSpPr txBox="1">
              <a:spLocks noChangeArrowheads="1"/>
            </p:cNvSpPr>
            <p:nvPr/>
          </p:nvSpPr>
          <p:spPr bwMode="auto">
            <a:xfrm>
              <a:off x="2585" y="1839"/>
              <a:ext cx="151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模型空间</a:t>
              </a:r>
            </a:p>
          </p:txBody>
        </p:sp>
      </p:grpSp>
    </p:spTree>
    <p:extLst>
      <p:ext uri="{BB962C8B-B14F-4D97-AF65-F5344CB8AC3E}">
        <p14:creationId xmlns:p14="http://schemas.microsoft.com/office/powerpoint/2010/main" val="164080914"/>
      </p:ext>
    </p:extLst>
  </p:cSld>
  <p:clrMapOvr>
    <a:masterClrMapping/>
  </p:clrMapOvr>
  <mc:AlternateContent xmlns:mc="http://schemas.openxmlformats.org/markup-compatibility/2006" xmlns:p14="http://schemas.microsoft.com/office/powerpoint/2010/main">
    <mc:Choice Requires="p14">
      <p:transition spd="med" p14:dur="700" advTm="342005">
        <p:fade/>
      </p:transition>
    </mc:Choice>
    <mc:Fallback xmlns="">
      <p:transition spd="med" advTm="342005">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交叉验证</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5152">
        <p:fade/>
      </p:transition>
    </mc:Choice>
    <mc:Fallback xmlns="">
      <p:transition spd="med" advTm="515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en-US" altLang="zh-CN" sz="24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PAC</a:t>
            </a:r>
            <a:r>
              <a:rPr lang="zh-CN" altLang="en-US" sz="2400" dirty="0"/>
              <a:t>可学</a:t>
            </a:r>
            <a:r>
              <a:rPr lang="zh-CN" altLang="en-US" sz="2000" dirty="0"/>
              <a:t>（</a:t>
            </a:r>
            <a:r>
              <a:rPr lang="en-US" altLang="zh-CN" sz="2000" dirty="0"/>
              <a:t>Probably</a:t>
            </a:r>
            <a:r>
              <a:rPr lang="zh-CN" altLang="en-US" sz="2000" dirty="0"/>
              <a:t> </a:t>
            </a:r>
            <a:r>
              <a:rPr lang="en-US" altLang="zh-CN" sz="2000" dirty="0"/>
              <a:t>Approximately</a:t>
            </a:r>
            <a:r>
              <a:rPr lang="zh-CN" altLang="en-US" sz="2000" dirty="0"/>
              <a:t> </a:t>
            </a:r>
            <a:r>
              <a:rPr lang="en-US" altLang="zh-CN" sz="2000" dirty="0"/>
              <a:t>Correct</a:t>
            </a:r>
            <a:r>
              <a:rPr lang="zh-CN" altLang="en-US" sz="2000" dirty="0"/>
              <a:t> </a:t>
            </a:r>
            <a:r>
              <a:rPr lang="en-US" altLang="zh-CN" sz="2000" dirty="0"/>
              <a:t>Learnable)</a:t>
            </a:r>
            <a:endParaRPr lang="zh-CN" altLang="en-US" sz="24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365911"/>
                <a:ext cx="7501665" cy="90130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概念类</a:t>
                </a:r>
                <a14:m>
                  <m:oMath xmlns:m="http://schemas.openxmlformats.org/officeDocument/2006/math">
                    <m:r>
                      <a:rPr lang="en-US" altLang="zh-CN" sz="1800" b="0" i="1" smtClean="0">
                        <a:solidFill>
                          <a:srgbClr val="00B0F0"/>
                        </a:solidFill>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，即所有概念的集合</a:t>
                </a:r>
                <a14:m>
                  <m:oMath xmlns:m="http://schemas.openxmlformats.org/officeDocument/2006/math">
                    <m:d>
                      <m:dPr>
                        <m:begChr m:val="{"/>
                        <m:endChr m:val="}"/>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𝑐</m:t>
                        </m:r>
                      </m:e>
                    </m:d>
                  </m:oMath>
                </a14:m>
                <a:endParaRPr lang="en-US" altLang="zh-CN" sz="18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三角形，四边形，五边形</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sz="1600" dirty="0">
                  <a:latin typeface="Cambria Math" panose="02040503050406030204" pitchFamily="18" charset="0"/>
                  <a:ea typeface="Cambria Math" panose="02040503050406030204" pitchFamily="18" charset="0"/>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365911"/>
                <a:ext cx="7501665" cy="901300"/>
              </a:xfrm>
              <a:prstGeom prst="rect">
                <a:avLst/>
              </a:prstGeom>
              <a:blipFill>
                <a:blip r:embed="rId5"/>
                <a:stretch>
                  <a:fillRect l="-338" t="-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2 1">
                <a:extLst>
                  <a:ext uri="{FF2B5EF4-FFF2-40B4-BE49-F238E27FC236}">
                    <a16:creationId xmlns:a16="http://schemas.microsoft.com/office/drawing/2014/main" id="{BAB05D19-9F75-7F5A-DFEA-6312A355F54F}"/>
                  </a:ext>
                </a:extLst>
              </p:cNvPr>
              <p:cNvSpPr txBox="1">
                <a:spLocks/>
              </p:cNvSpPr>
              <p:nvPr/>
            </p:nvSpPr>
            <p:spPr>
              <a:xfrm>
                <a:off x="681738" y="2296379"/>
                <a:ext cx="8005062" cy="1028698"/>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PAC</a:t>
                </a:r>
                <a:r>
                  <a:rPr lang="zh-CN" altLang="en-US" sz="1800" dirty="0">
                    <a:solidFill>
                      <a:srgbClr val="00B0F0"/>
                    </a:solidFill>
                  </a:rPr>
                  <a:t>辨识（</a:t>
                </a:r>
                <a:r>
                  <a:rPr lang="en-US" altLang="zh-CN" sz="1800" dirty="0">
                    <a:solidFill>
                      <a:srgbClr val="00B0F0"/>
                    </a:solidFill>
                  </a:rPr>
                  <a:t>PAC</a:t>
                </a:r>
                <a:r>
                  <a:rPr lang="zh-CN" altLang="en-US" sz="1800" dirty="0">
                    <a:solidFill>
                      <a:srgbClr val="00B0F0"/>
                    </a:solidFill>
                  </a:rPr>
                  <a:t> </a:t>
                </a:r>
                <a:r>
                  <a:rPr lang="en-US" altLang="zh-CN" sz="1800" dirty="0">
                    <a:solidFill>
                      <a:srgbClr val="00B0F0"/>
                    </a:solidFill>
                  </a:rPr>
                  <a:t>Identify</a:t>
                </a:r>
                <a:r>
                  <a:rPr lang="zh-CN" altLang="en-US" sz="1800" dirty="0">
                    <a:solidFill>
                      <a:srgbClr val="00B0F0"/>
                    </a:solidFill>
                  </a:rPr>
                  <a:t>）</a:t>
                </a:r>
                <a:r>
                  <a:rPr lang="zh-CN" altLang="en-US" sz="1800" dirty="0"/>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a:t>
                </a:r>
                <a14:m>
                  <m:oMath xmlns:m="http://schemas.openxmlformats.org/officeDocument/2006/math">
                    <m:r>
                      <a:rPr lang="en-US" altLang="zh-CN" sz="1800">
                        <a:latin typeface="Cambria Math" panose="02040503050406030204" pitchFamily="18" charset="0"/>
                        <a:ea typeface="阿里巴巴普惠体 R" panose="00020600040101010101" pitchFamily="18" charset="-122"/>
                        <a:cs typeface="阿里巴巴普惠体 R" panose="00020600040101010101" pitchFamily="18" charset="-122"/>
                      </a:rPr>
                      <m:t>0</m:t>
                    </m:r>
                    <m:r>
                      <a:rPr lang="en-US" altLang="zh-CN" sz="1800" b="0" i="0" smtClean="0">
                        <a:latin typeface="Cambria Math" panose="02040503050406030204" pitchFamily="18" charset="0"/>
                        <a:ea typeface="阿里巴巴普惠体 R" panose="00020600040101010101" pitchFamily="18" charset="-122"/>
                        <a:cs typeface="阿里巴巴普惠体 R" panose="00020600040101010101" pitchFamily="18" charset="-122"/>
                      </a:rPr>
                      <m:t>&lt;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𝛿</m:t>
                    </m:r>
                    <m:r>
                      <a:rPr lang="en-US" altLang="zh-CN" sz="1800" b="0" i="0" smtClean="0">
                        <a:latin typeface="Cambria Math" panose="02040503050406030204" pitchFamily="18" charset="0"/>
                        <a:ea typeface="阿里巴巴普惠体 R" panose="00020600040101010101" pitchFamily="18" charset="-122"/>
                        <a:cs typeface="阿里巴巴普惠体 R" panose="00020600040101010101" pitchFamily="18" charset="-122"/>
                      </a:rPr>
                      <m:t>&lt;1</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，对所有概念</a:t>
                </a:r>
                <a14:m>
                  <m:oMath xmlns:m="http://schemas.openxmlformats.org/officeDocument/2006/math">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𝑐</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和分布</a:t>
                </a:r>
                <a14:m>
                  <m:oMath xmlns:m="http://schemas.openxmlformats.org/officeDocument/2006/math">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𝑝</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，若存在学习算法</a:t>
                </a:r>
                <a14:m>
                  <m:oMath xmlns:m="http://schemas.openxmlformats.org/officeDocument/2006/math">
                    <m:r>
                      <a:rPr lang="en-US" altLang="zh-CN" sz="18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𝐿</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，其输出假设</a:t>
                </a:r>
                <a14:m>
                  <m:oMath xmlns:m="http://schemas.openxmlformats.org/officeDocument/2006/math">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ℋ</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满足</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𝑃</m:t>
                      </m:r>
                      <m:d>
                        <m:dPr>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𝐸</m:t>
                          </m:r>
                          <m:d>
                            <m:dPr>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d>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e>
                      </m:d>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𝛿</m:t>
                      </m:r>
                    </m:oMath>
                  </m:oMathPara>
                </a14:m>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a:extLst>
                  <a:ext uri="{FF2B5EF4-FFF2-40B4-BE49-F238E27FC236}">
                    <a16:creationId xmlns:a16="http://schemas.microsoft.com/office/drawing/2014/main" id="{BAB05D19-9F75-7F5A-DFEA-6312A355F54F}"/>
                  </a:ext>
                </a:extLst>
              </p:cNvPr>
              <p:cNvSpPr txBox="1">
                <a:spLocks noRot="1" noChangeAspect="1" noMove="1" noResize="1" noEditPoints="1" noAdjustHandles="1" noChangeArrowheads="1" noChangeShapeType="1" noTextEdit="1"/>
              </p:cNvSpPr>
              <p:nvPr/>
            </p:nvSpPr>
            <p:spPr>
              <a:xfrm>
                <a:off x="681738" y="2296379"/>
                <a:ext cx="8005062" cy="1028698"/>
              </a:xfrm>
              <a:prstGeom prst="rect">
                <a:avLst/>
              </a:prstGeom>
              <a:blipFill>
                <a:blip r:embed="rId7"/>
                <a:stretch>
                  <a:fillRect l="-317" t="-4878" r="-6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2 1">
                <a:extLst>
                  <a:ext uri="{FF2B5EF4-FFF2-40B4-BE49-F238E27FC236}">
                    <a16:creationId xmlns:a16="http://schemas.microsoft.com/office/drawing/2014/main" id="{38C64054-E40D-B459-B6E2-1E0524E56B1C}"/>
                  </a:ext>
                </a:extLst>
              </p:cNvPr>
              <p:cNvSpPr txBox="1">
                <a:spLocks/>
              </p:cNvSpPr>
              <p:nvPr/>
            </p:nvSpPr>
            <p:spPr>
              <a:xfrm>
                <a:off x="681738" y="4139852"/>
                <a:ext cx="7941562" cy="230699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PAC</a:t>
                </a:r>
                <a:r>
                  <a:rPr lang="zh-CN" altLang="en-US" sz="1800" dirty="0">
                    <a:solidFill>
                      <a:srgbClr val="00B0F0"/>
                    </a:solidFill>
                  </a:rPr>
                  <a:t>可学</a:t>
                </a:r>
                <a:r>
                  <a:rPr lang="zh-CN" altLang="en-US" sz="1800" dirty="0"/>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令</a:t>
                </a:r>
                <a14:m>
                  <m:oMath xmlns:m="http://schemas.openxmlformats.org/officeDocument/2006/math">
                    <m:r>
                      <a:rPr lang="en-US" altLang="zh-CN" sz="18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𝐷</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表示从分布</a:t>
                </a:r>
                <a14:m>
                  <m:oMath xmlns:m="http://schemas.openxmlformats.org/officeDocument/2006/math">
                    <m:r>
                      <a:rPr lang="en-US" altLang="zh-CN" sz="18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中独立同分布地采样得到的数据集，其大小为</a:t>
                </a:r>
                <a14:m>
                  <m:oMath xmlns:m="http://schemas.openxmlformats.org/officeDocument/2006/math">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a:t>
                </a:r>
                <a14:m>
                  <m:oMath xmlns:m="http://schemas.openxmlformats.org/officeDocument/2006/math">
                    <m:r>
                      <a:rPr lang="en-US" altLang="zh-CN" sz="1800">
                        <a:latin typeface="Cambria Math" panose="02040503050406030204" pitchFamily="18" charset="0"/>
                        <a:ea typeface="阿里巴巴普惠体 R" panose="00020600040101010101" pitchFamily="18" charset="-122"/>
                        <a:cs typeface="阿里巴巴普惠体 R" panose="00020600040101010101" pitchFamily="18" charset="-122"/>
                      </a:rPr>
                      <m:t>0</m:t>
                    </m:r>
                    <m:r>
                      <a:rPr lang="en-US" altLang="zh-CN" sz="1800" b="0" i="0" smtClean="0">
                        <a:latin typeface="Cambria Math" panose="02040503050406030204" pitchFamily="18" charset="0"/>
                        <a:ea typeface="阿里巴巴普惠体 R" panose="00020600040101010101" pitchFamily="18" charset="-122"/>
                        <a:cs typeface="阿里巴巴普惠体 R" panose="00020600040101010101" pitchFamily="18" charset="-122"/>
                      </a:rPr>
                      <m:t>&lt;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𝛿</m:t>
                    </m:r>
                    <m:r>
                      <a:rPr lang="en-US" altLang="zh-CN" sz="1800" b="0" i="0" smtClean="0">
                        <a:latin typeface="Cambria Math" panose="02040503050406030204" pitchFamily="18" charset="0"/>
                        <a:ea typeface="阿里巴巴普惠体 R" panose="00020600040101010101" pitchFamily="18" charset="-122"/>
                        <a:cs typeface="阿里巴巴普惠体 R" panose="00020600040101010101" pitchFamily="18" charset="-122"/>
                      </a:rPr>
                      <m:t>&lt;1</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，对所有分布</a:t>
                </a:r>
                <a14:m>
                  <m:oMath xmlns:m="http://schemas.openxmlformats.org/officeDocument/2006/math">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𝑝</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，若存在学习算法</a:t>
                </a:r>
                <a14:m>
                  <m:oMath xmlns:m="http://schemas.openxmlformats.org/officeDocument/2006/math">
                    <m:r>
                      <a:rPr lang="zh-CN" altLang="en-US"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𝐿</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和多项式函数</a:t>
                </a:r>
                <a14:m>
                  <m:oMath xmlns:m="http://schemas.openxmlformats.org/officeDocument/2006/math">
                    <m:r>
                      <m:rPr>
                        <m:sty m:val="p"/>
                      </m:rPr>
                      <a:rPr lang="en-US" altLang="zh-CN" sz="1800" b="0" i="0" smtClean="0">
                        <a:latin typeface="Cambria Math" panose="02040503050406030204" pitchFamily="18" charset="0"/>
                        <a:ea typeface="阿里巴巴普惠体 R" panose="00020600040101010101" pitchFamily="18" charset="-122"/>
                        <a:cs typeface="阿里巴巴普惠体 R" panose="00020600040101010101" pitchFamily="18" charset="-122"/>
                      </a:rPr>
                      <m:t>poly</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，使得对于任何</a:t>
                </a:r>
                <a14:m>
                  <m:oMath xmlns:m="http://schemas.openxmlformats.org/officeDocument/2006/math">
                    <m: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lang="en-US" altLang="zh-CN"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poly</m:t>
                    </m:r>
                    <m:d>
                      <m:dPr>
                        <m:ctrlP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f>
                          <m:fPr>
                            <m:ctrlP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den>
                        </m:f>
                        <m:r>
                          <a:rPr lang="en-US" altLang="zh-CN"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𝛿</m:t>
                            </m:r>
                          </m:den>
                        </m:f>
                        <m:r>
                          <a:rPr lang="en-US" altLang="zh-CN"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lang="en-US" altLang="zh-CN"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size</m:t>
                        </m:r>
                        <m:d>
                          <m:dPr>
                            <m:ctrlP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m:rPr>
                                <m:sty m:val="p"/>
                              </m:rPr>
                              <a:rPr lang="en-US" altLang="zh-CN"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x</m:t>
                            </m:r>
                          </m:e>
                        </m:d>
                        <m:r>
                          <a:rPr lang="en-US" altLang="zh-CN"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m:rPr>
                            <m:sty m:val="p"/>
                          </m:rPr>
                          <a:rPr lang="en-US" altLang="zh-CN" sz="18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size</m:t>
                        </m:r>
                        <m:d>
                          <m:dPr>
                            <m:ctrlP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𝑐</m:t>
                            </m:r>
                          </m:e>
                        </m:d>
                      </m:e>
                    </m:d>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sz="1800" i="1" dirty="0">
                        <a:latin typeface="Cambria Math" panose="02040503050406030204" pitchFamily="18" charset="0"/>
                        <a:ea typeface="阿里巴巴普惠体 R" panose="00020600040101010101" pitchFamily="18" charset="-122"/>
                        <a:cs typeface="阿里巴巴普惠体 R" panose="00020600040101010101" pitchFamily="18" charset="-122"/>
                      </a:rPr>
                      <m:t>𝐿</m:t>
                    </m:r>
                    <m:r>
                      <a:rPr lang="zh-CN" altLang="en-US" sz="18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能从假设空间</a:t>
                </a:r>
                <a14:m>
                  <m:oMath xmlns:m="http://schemas.openxmlformats.org/officeDocument/2006/math">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ℋ</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a:t>
                </a:r>
                <a:r>
                  <a:rPr lang="en-US" altLang="zh-CN" sz="18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PAC</a:t>
                </a:r>
                <a:r>
                  <a:rPr lang="zh-CN" altLang="en-US" sz="18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辨识概念类</a:t>
                </a:r>
                <a14:m>
                  <m:oMath xmlns:m="http://schemas.openxmlformats.org/officeDocument/2006/math">
                    <m:r>
                      <a:rPr lang="en-US" altLang="zh-CN" sz="1800" i="1" smtClean="0">
                        <a:solidFill>
                          <a:srgbClr val="00B0F0"/>
                        </a:solidFill>
                        <a:latin typeface="Cambria Math" panose="02040503050406030204" pitchFamily="18" charset="0"/>
                        <a:ea typeface="阿里巴巴普惠体 R" panose="00020600040101010101" pitchFamily="18" charset="-122"/>
                        <a:cs typeface="阿里巴巴普惠体 R" panose="00020600040101010101" pitchFamily="18" charset="-122"/>
                      </a:rPr>
                      <m:t>𝐶</m:t>
                    </m:r>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，则称概念类</a:t>
                </a:r>
                <a14:m>
                  <m:oMath xmlns:m="http://schemas.openxmlformats.org/officeDocument/2006/math">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对假设空间</a:t>
                </a:r>
                <a14:m>
                  <m:oMath xmlns:m="http://schemas.openxmlformats.org/officeDocument/2006/math">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ℋ</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而言是</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PAC</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可学的，简称概念类</a:t>
                </a:r>
                <a14:m>
                  <m:oMath xmlns:m="http://schemas.openxmlformats.org/officeDocument/2006/math">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PAC</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可学的。</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m:rPr>
                        <m:sty m:val="p"/>
                      </m:rPr>
                      <a:rPr lang="en-US" altLang="zh-CN" sz="16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size</m:t>
                    </m:r>
                    <m:d>
                      <m:dPr>
                        <m:ctrlPr>
                          <a:rPr lang="en-US" altLang="zh-CN" sz="16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m:rPr>
                            <m:sty m:val="p"/>
                          </m:rPr>
                          <a:rPr lang="en-US" altLang="zh-CN" sz="1600" b="0"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x</m:t>
                        </m:r>
                      </m:e>
                    </m:d>
                  </m:oMath>
                </a14:m>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表示数据本身的复杂度，</a:t>
                </a:r>
                <a14:m>
                  <m:oMath xmlns:m="http://schemas.openxmlformats.org/officeDocument/2006/math">
                    <m:r>
                      <m:rPr>
                        <m:sty m:val="p"/>
                      </m:rPr>
                      <a:rPr lang="en-US" altLang="zh-CN" sz="1600" dirty="0">
                        <a:latin typeface="Cambria Math" panose="02040503050406030204" pitchFamily="18" charset="0"/>
                        <a:ea typeface="阿里巴巴普惠体 R" panose="00020600040101010101" pitchFamily="18" charset="-122"/>
                        <a:cs typeface="阿里巴巴普惠体 R" panose="00020600040101010101" pitchFamily="18" charset="-122"/>
                      </a:rPr>
                      <m:t>size</m:t>
                    </m:r>
                    <m:d>
                      <m:dPr>
                        <m:ctrlPr>
                          <a:rPr lang="en-US" altLang="zh-CN" sz="1600" i="1" dirty="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6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𝑐</m:t>
                        </m:r>
                      </m:e>
                    </m:d>
                  </m:oMath>
                </a14:m>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表示概念的复杂度</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满足</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PAC</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学习算法</a:t>
                </a:r>
                <a14:m>
                  <m:oMath xmlns:m="http://schemas.openxmlformats.org/officeDocument/2006/math">
                    <m:r>
                      <a:rPr lang="en-US" altLang="zh-CN" sz="16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𝐿</m:t>
                    </m:r>
                  </m:oMath>
                </a14:m>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所需的最小数据集大小</a:t>
                </a:r>
                <a14:m>
                  <m:oMath xmlns:m="http://schemas.openxmlformats.org/officeDocument/2006/math">
                    <m:r>
                      <a:rPr lang="en-US" altLang="zh-CN" sz="16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，称为学习算法</a:t>
                </a:r>
                <a14:m>
                  <m:oMath xmlns:m="http://schemas.openxmlformats.org/officeDocument/2006/math">
                    <m:r>
                      <a:rPr lang="en-US" altLang="zh-CN" sz="1600" i="1" dirty="0">
                        <a:latin typeface="Cambria Math" panose="02040503050406030204" pitchFamily="18" charset="0"/>
                        <a:ea typeface="阿里巴巴普惠体 R" panose="00020600040101010101" pitchFamily="18" charset="-122"/>
                        <a:cs typeface="阿里巴巴普惠体 R" panose="00020600040101010101" pitchFamily="18" charset="-122"/>
                      </a:rPr>
                      <m:t>𝐿</m:t>
                    </m:r>
                  </m:oMath>
                </a14:m>
                <a:r>
                  <a:rPr lang="zh-CN" altLang="en-US" sz="16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样本复杂度</a:t>
                </a:r>
                <a:endParaRPr lang="zh-CN" altLang="zh-CN" sz="1600"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sz="1600" dirty="0">
                  <a:latin typeface="Cambria Math" panose="02040503050406030204" pitchFamily="18" charset="0"/>
                  <a:ea typeface="Cambria Math" panose="02040503050406030204" pitchFamily="18" charset="0"/>
                  <a:cs typeface="阿里巴巴普惠体 R" panose="00020600040101010101" pitchFamily="18" charset="-122"/>
                </a:endParaRPr>
              </a:p>
            </p:txBody>
          </p:sp>
        </mc:Choice>
        <mc:Fallback xmlns="">
          <p:sp>
            <p:nvSpPr>
              <p:cNvPr id="9" name="内容占位符 2 1">
                <a:extLst>
                  <a:ext uri="{FF2B5EF4-FFF2-40B4-BE49-F238E27FC236}">
                    <a16:creationId xmlns:a16="http://schemas.microsoft.com/office/drawing/2014/main" id="{38C64054-E40D-B459-B6E2-1E0524E56B1C}"/>
                  </a:ext>
                </a:extLst>
              </p:cNvPr>
              <p:cNvSpPr txBox="1">
                <a:spLocks noRot="1" noChangeAspect="1" noMove="1" noResize="1" noEditPoints="1" noAdjustHandles="1" noChangeArrowheads="1" noChangeShapeType="1" noTextEdit="1"/>
              </p:cNvSpPr>
              <p:nvPr/>
            </p:nvSpPr>
            <p:spPr>
              <a:xfrm>
                <a:off x="681738" y="4139852"/>
                <a:ext cx="7941562" cy="2306993"/>
              </a:xfrm>
              <a:prstGeom prst="rect">
                <a:avLst/>
              </a:prstGeom>
              <a:blipFill>
                <a:blip r:embed="rId8"/>
                <a:stretch>
                  <a:fillRect l="-319" t="-546" r="-159" b="-27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内容占位符 2 1">
                <a:extLst>
                  <a:ext uri="{FF2B5EF4-FFF2-40B4-BE49-F238E27FC236}">
                    <a16:creationId xmlns:a16="http://schemas.microsoft.com/office/drawing/2014/main" id="{A00BD906-A4BC-073C-3798-A865FBC20ACE}"/>
                  </a:ext>
                </a:extLst>
              </p:cNvPr>
              <p:cNvSpPr txBox="1">
                <a:spLocks/>
              </p:cNvSpPr>
              <p:nvPr/>
            </p:nvSpPr>
            <p:spPr>
              <a:xfrm>
                <a:off x="970767" y="3374965"/>
                <a:ext cx="7212636" cy="5631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则称学习算法</a:t>
                </a:r>
                <a14:m>
                  <m:oMath xmlns:m="http://schemas.openxmlformats.org/officeDocument/2006/math">
                    <m:r>
                      <a:rPr lang="en-US" altLang="zh-CN" sz="18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𝐿</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能从假设空间</a:t>
                </a:r>
                <a14:m>
                  <m:oMath xmlns:m="http://schemas.openxmlformats.org/officeDocument/2006/math">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ℋ</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PAC</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辨识概念类</a:t>
                </a:r>
                <a14:m>
                  <m:oMath xmlns:m="http://schemas.openxmlformats.org/officeDocument/2006/math">
                    <m:r>
                      <a:rPr lang="en-US" altLang="zh-CN" sz="1800" i="1">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1">
                <a:extLst>
                  <a:ext uri="{FF2B5EF4-FFF2-40B4-BE49-F238E27FC236}">
                    <a16:creationId xmlns:a16="http://schemas.microsoft.com/office/drawing/2014/main" id="{A00BD906-A4BC-073C-3798-A865FBC20ACE}"/>
                  </a:ext>
                </a:extLst>
              </p:cNvPr>
              <p:cNvSpPr txBox="1">
                <a:spLocks noRot="1" noChangeAspect="1" noMove="1" noResize="1" noEditPoints="1" noAdjustHandles="1" noChangeArrowheads="1" noChangeShapeType="1" noTextEdit="1"/>
              </p:cNvSpPr>
              <p:nvPr/>
            </p:nvSpPr>
            <p:spPr>
              <a:xfrm>
                <a:off x="970767" y="3374965"/>
                <a:ext cx="7212636" cy="563155"/>
              </a:xfrm>
              <a:prstGeom prst="rect">
                <a:avLst/>
              </a:prstGeom>
              <a:blipFill>
                <a:blip r:embed="rId9"/>
                <a:stretch>
                  <a:fillRect l="-703" t="-4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4132706"/>
      </p:ext>
    </p:extLst>
  </p:cSld>
  <p:clrMapOvr>
    <a:masterClrMapping/>
  </p:clrMapOvr>
  <mc:AlternateContent xmlns:mc="http://schemas.openxmlformats.org/markup-compatibility/2006" xmlns:p14="http://schemas.microsoft.com/office/powerpoint/2010/main">
    <mc:Choice Requires="p14">
      <p:transition spd="med" p14:dur="700" advTm="508032">
        <p:fade/>
      </p:transition>
    </mc:Choice>
    <mc:Fallback xmlns="">
      <p:transition spd="med" advTm="508032">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交叉验证</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40</a:t>
            </a:fld>
            <a:endParaRPr lang="zh-CN" altLang="en-US" dirty="0"/>
          </a:p>
        </p:txBody>
      </p:sp>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999866" y="3684537"/>
            <a:ext cx="7501665" cy="300987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5-fold</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交叉验证：</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将数据拆分为</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交叉验证</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1,2,3,4</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份数据上训练模型，在第</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份数据上进行验证</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交叉验证</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2,3,4,5</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份数据上训练模型，在第</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份数据上进行验证</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21" name="矩形 20">
            <a:extLst>
              <a:ext uri="{FF2B5EF4-FFF2-40B4-BE49-F238E27FC236}">
                <a16:creationId xmlns:a16="http://schemas.microsoft.com/office/drawing/2014/main" id="{00823436-800C-43FC-9444-4C8260F469A3}"/>
              </a:ext>
            </a:extLst>
          </p:cNvPr>
          <p:cNvSpPr/>
          <p:nvPr/>
        </p:nvSpPr>
        <p:spPr>
          <a:xfrm>
            <a:off x="1447339" y="4629182"/>
            <a:ext cx="1010194" cy="383177"/>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sp>
        <p:nvSpPr>
          <p:cNvPr id="22" name="矩形 21">
            <a:extLst>
              <a:ext uri="{FF2B5EF4-FFF2-40B4-BE49-F238E27FC236}">
                <a16:creationId xmlns:a16="http://schemas.microsoft.com/office/drawing/2014/main" id="{E81EE217-E9C7-4E34-BDB0-4512B4C25653}"/>
              </a:ext>
            </a:extLst>
          </p:cNvPr>
          <p:cNvSpPr/>
          <p:nvPr/>
        </p:nvSpPr>
        <p:spPr>
          <a:xfrm>
            <a:off x="2810118" y="4629182"/>
            <a:ext cx="1010194" cy="383177"/>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p>
        </p:txBody>
      </p:sp>
      <p:sp>
        <p:nvSpPr>
          <p:cNvPr id="23" name="矩形 22">
            <a:extLst>
              <a:ext uri="{FF2B5EF4-FFF2-40B4-BE49-F238E27FC236}">
                <a16:creationId xmlns:a16="http://schemas.microsoft.com/office/drawing/2014/main" id="{EAA106AC-5595-42B4-BB47-478B4F7BA50B}"/>
              </a:ext>
            </a:extLst>
          </p:cNvPr>
          <p:cNvSpPr/>
          <p:nvPr/>
        </p:nvSpPr>
        <p:spPr>
          <a:xfrm>
            <a:off x="4172897" y="4629182"/>
            <a:ext cx="1010194" cy="383177"/>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p>
        </p:txBody>
      </p:sp>
      <p:sp>
        <p:nvSpPr>
          <p:cNvPr id="24" name="矩形 23">
            <a:extLst>
              <a:ext uri="{FF2B5EF4-FFF2-40B4-BE49-F238E27FC236}">
                <a16:creationId xmlns:a16="http://schemas.microsoft.com/office/drawing/2014/main" id="{1851C958-73FC-419A-BFF2-A809FBC0A41E}"/>
              </a:ext>
            </a:extLst>
          </p:cNvPr>
          <p:cNvSpPr/>
          <p:nvPr/>
        </p:nvSpPr>
        <p:spPr>
          <a:xfrm>
            <a:off x="5535676" y="4629182"/>
            <a:ext cx="1010194" cy="383177"/>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p>
        </p:txBody>
      </p:sp>
      <p:sp>
        <p:nvSpPr>
          <p:cNvPr id="25" name="矩形 24">
            <a:extLst>
              <a:ext uri="{FF2B5EF4-FFF2-40B4-BE49-F238E27FC236}">
                <a16:creationId xmlns:a16="http://schemas.microsoft.com/office/drawing/2014/main" id="{033EC918-47B7-4789-A018-743AD82261A3}"/>
              </a:ext>
            </a:extLst>
          </p:cNvPr>
          <p:cNvSpPr/>
          <p:nvPr/>
        </p:nvSpPr>
        <p:spPr>
          <a:xfrm>
            <a:off x="6898455" y="4629182"/>
            <a:ext cx="1010194" cy="383177"/>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p>
        </p:txBody>
      </p:sp>
      <p:grpSp>
        <p:nvGrpSpPr>
          <p:cNvPr id="39" name="组合 38">
            <a:extLst>
              <a:ext uri="{FF2B5EF4-FFF2-40B4-BE49-F238E27FC236}">
                <a16:creationId xmlns:a16="http://schemas.microsoft.com/office/drawing/2014/main" id="{459434B2-4847-57EE-0587-EE225D5A0046}"/>
              </a:ext>
            </a:extLst>
          </p:cNvPr>
          <p:cNvGrpSpPr/>
          <p:nvPr/>
        </p:nvGrpSpPr>
        <p:grpSpPr>
          <a:xfrm>
            <a:off x="1051401" y="1343904"/>
            <a:ext cx="7398596" cy="2127384"/>
            <a:chOff x="379280" y="1411017"/>
            <a:chExt cx="7398596" cy="2127384"/>
          </a:xfrm>
        </p:grpSpPr>
        <p:sp>
          <p:nvSpPr>
            <p:cNvPr id="40" name="圆角矩形 4">
              <a:extLst>
                <a:ext uri="{FF2B5EF4-FFF2-40B4-BE49-F238E27FC236}">
                  <a16:creationId xmlns:a16="http://schemas.microsoft.com/office/drawing/2014/main" id="{C81C13CB-2226-8E93-430A-B5019897BE5B}"/>
                </a:ext>
              </a:extLst>
            </p:cNvPr>
            <p:cNvSpPr/>
            <p:nvPr/>
          </p:nvSpPr>
          <p:spPr>
            <a:xfrm>
              <a:off x="3767612" y="1411020"/>
              <a:ext cx="1110310" cy="759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41" name="圆角矩形 5">
              <a:extLst>
                <a:ext uri="{FF2B5EF4-FFF2-40B4-BE49-F238E27FC236}">
                  <a16:creationId xmlns:a16="http://schemas.microsoft.com/office/drawing/2014/main" id="{D1B23B21-E829-F2BD-F337-48E746532AEE}"/>
                </a:ext>
              </a:extLst>
            </p:cNvPr>
            <p:cNvSpPr/>
            <p:nvPr/>
          </p:nvSpPr>
          <p:spPr>
            <a:xfrm>
              <a:off x="379280" y="1411017"/>
              <a:ext cx="1339428" cy="212738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原始</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42" name="圆角矩形 6">
              <a:extLst>
                <a:ext uri="{FF2B5EF4-FFF2-40B4-BE49-F238E27FC236}">
                  <a16:creationId xmlns:a16="http://schemas.microsoft.com/office/drawing/2014/main" id="{B90771FD-8A90-57A2-44EE-4199A45D60B7}"/>
                </a:ext>
              </a:extLst>
            </p:cNvPr>
            <p:cNvSpPr/>
            <p:nvPr/>
          </p:nvSpPr>
          <p:spPr>
            <a:xfrm>
              <a:off x="5275056" y="1432368"/>
              <a:ext cx="1033923" cy="7378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p>
          </p:txBody>
        </p:sp>
        <p:sp>
          <p:nvSpPr>
            <p:cNvPr id="43" name="圆角矩形 7">
              <a:extLst>
                <a:ext uri="{FF2B5EF4-FFF2-40B4-BE49-F238E27FC236}">
                  <a16:creationId xmlns:a16="http://schemas.microsoft.com/office/drawing/2014/main" id="{1695BCB1-0972-C952-D56B-EF541C6AA399}"/>
                </a:ext>
              </a:extLst>
            </p:cNvPr>
            <p:cNvSpPr/>
            <p:nvPr/>
          </p:nvSpPr>
          <p:spPr>
            <a:xfrm>
              <a:off x="6443243" y="2098495"/>
              <a:ext cx="1334633" cy="7378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评价</a:t>
              </a:r>
            </a:p>
          </p:txBody>
        </p:sp>
        <p:cxnSp>
          <p:nvCxnSpPr>
            <p:cNvPr id="44" name="直接箭头连接符 43">
              <a:extLst>
                <a:ext uri="{FF2B5EF4-FFF2-40B4-BE49-F238E27FC236}">
                  <a16:creationId xmlns:a16="http://schemas.microsoft.com/office/drawing/2014/main" id="{8BB9CE1B-B8F7-0B66-F022-211869D029B0}"/>
                </a:ext>
              </a:extLst>
            </p:cNvPr>
            <p:cNvCxnSpPr/>
            <p:nvPr/>
          </p:nvCxnSpPr>
          <p:spPr>
            <a:xfrm>
              <a:off x="4877921" y="1801274"/>
              <a:ext cx="39444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圆角矩形 9">
              <a:extLst>
                <a:ext uri="{FF2B5EF4-FFF2-40B4-BE49-F238E27FC236}">
                  <a16:creationId xmlns:a16="http://schemas.microsoft.com/office/drawing/2014/main" id="{1AEEB54D-B1AB-1346-9C8A-D4D33B67B3EE}"/>
                </a:ext>
              </a:extLst>
            </p:cNvPr>
            <p:cNvSpPr/>
            <p:nvPr/>
          </p:nvSpPr>
          <p:spPr>
            <a:xfrm>
              <a:off x="3767612" y="2779240"/>
              <a:ext cx="1334858" cy="759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验证</a:t>
              </a:r>
            </a:p>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46" name="肘形连接符 10">
              <a:extLst>
                <a:ext uri="{FF2B5EF4-FFF2-40B4-BE49-F238E27FC236}">
                  <a16:creationId xmlns:a16="http://schemas.microsoft.com/office/drawing/2014/main" id="{3BBE7367-3532-4B8D-7880-697CE115A96B}"/>
                </a:ext>
              </a:extLst>
            </p:cNvPr>
            <p:cNvCxnSpPr>
              <a:stCxn id="45" idx="3"/>
              <a:endCxn id="43" idx="2"/>
            </p:cNvCxnSpPr>
            <p:nvPr/>
          </p:nvCxnSpPr>
          <p:spPr>
            <a:xfrm flipV="1">
              <a:off x="5102470" y="2836307"/>
              <a:ext cx="2008090" cy="32251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0E6AA84-C355-716D-2EA2-8DC67B02047D}"/>
                </a:ext>
              </a:extLst>
            </p:cNvPr>
            <p:cNvCxnSpPr/>
            <p:nvPr/>
          </p:nvCxnSpPr>
          <p:spPr>
            <a:xfrm>
              <a:off x="1722233" y="2474709"/>
              <a:ext cx="39444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12">
              <a:extLst>
                <a:ext uri="{FF2B5EF4-FFF2-40B4-BE49-F238E27FC236}">
                  <a16:creationId xmlns:a16="http://schemas.microsoft.com/office/drawing/2014/main" id="{2CA00B5B-428D-51DF-DE37-0396F9B67E94}"/>
                </a:ext>
              </a:extLst>
            </p:cNvPr>
            <p:cNvCxnSpPr>
              <a:stCxn id="42" idx="3"/>
              <a:endCxn id="43" idx="0"/>
            </p:cNvCxnSpPr>
            <p:nvPr/>
          </p:nvCxnSpPr>
          <p:spPr>
            <a:xfrm>
              <a:off x="6308980" y="1801275"/>
              <a:ext cx="801580" cy="29722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圆角矩形 19">
              <a:extLst>
                <a:ext uri="{FF2B5EF4-FFF2-40B4-BE49-F238E27FC236}">
                  <a16:creationId xmlns:a16="http://schemas.microsoft.com/office/drawing/2014/main" id="{33588670-5359-37B5-4E64-809DD04BB107}"/>
                </a:ext>
              </a:extLst>
            </p:cNvPr>
            <p:cNvSpPr/>
            <p:nvPr/>
          </p:nvSpPr>
          <p:spPr>
            <a:xfrm>
              <a:off x="2098470" y="2003850"/>
              <a:ext cx="1111865" cy="9271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a:t>
              </a:r>
            </a:p>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拆分</a:t>
              </a:r>
            </a:p>
          </p:txBody>
        </p:sp>
        <p:cxnSp>
          <p:nvCxnSpPr>
            <p:cNvPr id="50" name="曲线连接符 21">
              <a:extLst>
                <a:ext uri="{FF2B5EF4-FFF2-40B4-BE49-F238E27FC236}">
                  <a16:creationId xmlns:a16="http://schemas.microsoft.com/office/drawing/2014/main" id="{FE7BFD9E-C459-C532-607B-1222395E541F}"/>
                </a:ext>
              </a:extLst>
            </p:cNvPr>
            <p:cNvCxnSpPr>
              <a:stCxn id="49" idx="3"/>
              <a:endCxn id="40" idx="1"/>
            </p:cNvCxnSpPr>
            <p:nvPr/>
          </p:nvCxnSpPr>
          <p:spPr>
            <a:xfrm flipV="1">
              <a:off x="3210335" y="1790601"/>
              <a:ext cx="557277" cy="67680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22">
              <a:extLst>
                <a:ext uri="{FF2B5EF4-FFF2-40B4-BE49-F238E27FC236}">
                  <a16:creationId xmlns:a16="http://schemas.microsoft.com/office/drawing/2014/main" id="{4D5ACCF5-FCB0-0D0C-D687-B26A229841D3}"/>
                </a:ext>
              </a:extLst>
            </p:cNvPr>
            <p:cNvCxnSpPr>
              <a:stCxn id="49" idx="3"/>
              <a:endCxn id="45" idx="1"/>
            </p:cNvCxnSpPr>
            <p:nvPr/>
          </p:nvCxnSpPr>
          <p:spPr>
            <a:xfrm>
              <a:off x="3210335" y="2467401"/>
              <a:ext cx="557277" cy="69142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78209130"/>
      </p:ext>
    </p:extLst>
  </p:cSld>
  <p:clrMapOvr>
    <a:masterClrMapping/>
  </p:clrMapOvr>
  <mc:AlternateContent xmlns:mc="http://schemas.openxmlformats.org/markup-compatibility/2006" xmlns:p14="http://schemas.microsoft.com/office/powerpoint/2010/main">
    <mc:Choice Requires="p14">
      <p:transition spd="med" p14:dur="700" advTm="128444">
        <p:fade/>
      </p:transition>
    </mc:Choice>
    <mc:Fallback xmlns="">
      <p:transition spd="med" advTm="1284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4" end="4"/>
                                            </p:txEl>
                                          </p:spTgt>
                                        </p:tgtEl>
                                        <p:attrNameLst>
                                          <p:attrName>style.visibility</p:attrName>
                                        </p:attrNameLst>
                                      </p:cBhvr>
                                      <p:to>
                                        <p:strVal val="visible"/>
                                      </p:to>
                                    </p:set>
                                    <p:animEffect transition="in" filter="fade">
                                      <p:cBhvr>
                                        <p:cTn id="10" dur="500"/>
                                        <p:tgtEl>
                                          <p:spTgt spid="11">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animEffect transition="in" filter="fade">
                                      <p:cBhvr>
                                        <p:cTn id="13" dur="500"/>
                                        <p:tgtEl>
                                          <p:spTgt spid="11">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6" end="6"/>
                                            </p:txEl>
                                          </p:spTgt>
                                        </p:tgtEl>
                                        <p:attrNameLst>
                                          <p:attrName>style.visibility</p:attrName>
                                        </p:attrNameLst>
                                      </p:cBhvr>
                                      <p:to>
                                        <p:strVal val="visible"/>
                                      </p:to>
                                    </p:set>
                                    <p:animEffect transition="in" filter="fade">
                                      <p:cBhvr>
                                        <p:cTn id="16" dur="500"/>
                                        <p:tgtEl>
                                          <p:spTgt spid="11">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交叉验证</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41</a:t>
            </a:fld>
            <a:endParaRPr lang="zh-CN" altLang="en-US" dirty="0"/>
          </a:p>
        </p:txBody>
      </p:sp>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999866" y="3582583"/>
            <a:ext cx="7501665" cy="311183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en-US" altLang="zh-CN" sz="18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fold交叉验证</a:t>
            </a:r>
            <a:endParaRPr lang="en-US" altLang="zh-CN" sz="1800" i="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514350" indent="-514350">
              <a:buFont typeface="+mj-lt"/>
              <a:buAutoNum type="arabicPeriod"/>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设置超参数</a:t>
            </a:r>
          </a:p>
          <a:p>
            <a:pPr marL="514350" indent="-514350">
              <a:buFont typeface="+mj-lt"/>
              <a:buAutoNum type="arabicPeriod"/>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将原始训练数据随机拆分为</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514350" indent="-514350">
              <a:buFont typeface="+mj-lt"/>
              <a:buAutoNum type="arabicPeriod"/>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重复</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次</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若当前为第</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次重复（</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=1,…,K</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），选择第</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份数据作为</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验证数据集</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，其余</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K-1</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份作为</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训练数据集</a:t>
            </a:r>
            <a:endPar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对</a:t>
            </a:r>
            <a:r>
              <a:rPr lang="en-US" altLang="zh-CN" sz="16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训练数据</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进行建模</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并在</a:t>
            </a:r>
            <a:r>
              <a:rPr lang="en-US" altLang="zh-CN" sz="16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验证数据</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上对其进行评估</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从而获得评估分数</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514350" indent="-514350">
              <a:buFont typeface="+mj-lt"/>
              <a:buAutoNum type="arabicPeriod"/>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a:t>
            </a:r>
            <a:r>
              <a:rPr lang="en-US" altLang="zh-CN" sz="18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评估分数</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取平均</a:t>
            </a:r>
            <a:r>
              <a:rPr lang="en-US" altLang="zh-CN" sz="18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作为模型性能</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1" name="组合 20">
            <a:extLst>
              <a:ext uri="{FF2B5EF4-FFF2-40B4-BE49-F238E27FC236}">
                <a16:creationId xmlns:a16="http://schemas.microsoft.com/office/drawing/2014/main" id="{57DC5EC4-7346-3ABB-D74D-384AFF7F71AF}"/>
              </a:ext>
            </a:extLst>
          </p:cNvPr>
          <p:cNvGrpSpPr/>
          <p:nvPr/>
        </p:nvGrpSpPr>
        <p:grpSpPr>
          <a:xfrm>
            <a:off x="1051401" y="1343904"/>
            <a:ext cx="7398596" cy="2127384"/>
            <a:chOff x="379280" y="1411017"/>
            <a:chExt cx="7398596" cy="2127384"/>
          </a:xfrm>
        </p:grpSpPr>
        <p:sp>
          <p:nvSpPr>
            <p:cNvPr id="22" name="圆角矩形 4">
              <a:extLst>
                <a:ext uri="{FF2B5EF4-FFF2-40B4-BE49-F238E27FC236}">
                  <a16:creationId xmlns:a16="http://schemas.microsoft.com/office/drawing/2014/main" id="{FCC5EE82-EFC4-69B1-E490-D050D2D4210B}"/>
                </a:ext>
              </a:extLst>
            </p:cNvPr>
            <p:cNvSpPr/>
            <p:nvPr/>
          </p:nvSpPr>
          <p:spPr>
            <a:xfrm>
              <a:off x="3767612" y="1411020"/>
              <a:ext cx="1110310" cy="759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23" name="圆角矩形 5">
              <a:extLst>
                <a:ext uri="{FF2B5EF4-FFF2-40B4-BE49-F238E27FC236}">
                  <a16:creationId xmlns:a16="http://schemas.microsoft.com/office/drawing/2014/main" id="{DCE56339-85E8-91E0-28A0-96B558698A2B}"/>
                </a:ext>
              </a:extLst>
            </p:cNvPr>
            <p:cNvSpPr/>
            <p:nvPr/>
          </p:nvSpPr>
          <p:spPr>
            <a:xfrm>
              <a:off x="379280" y="1411017"/>
              <a:ext cx="1339428" cy="212738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原始</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24" name="圆角矩形 6">
              <a:extLst>
                <a:ext uri="{FF2B5EF4-FFF2-40B4-BE49-F238E27FC236}">
                  <a16:creationId xmlns:a16="http://schemas.microsoft.com/office/drawing/2014/main" id="{8696C69D-EE8F-7937-0121-BE36A7DC86A4}"/>
                </a:ext>
              </a:extLst>
            </p:cNvPr>
            <p:cNvSpPr/>
            <p:nvPr/>
          </p:nvSpPr>
          <p:spPr>
            <a:xfrm>
              <a:off x="5275056" y="1432368"/>
              <a:ext cx="1033923" cy="7378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p>
          </p:txBody>
        </p:sp>
        <p:sp>
          <p:nvSpPr>
            <p:cNvPr id="25" name="圆角矩形 7">
              <a:extLst>
                <a:ext uri="{FF2B5EF4-FFF2-40B4-BE49-F238E27FC236}">
                  <a16:creationId xmlns:a16="http://schemas.microsoft.com/office/drawing/2014/main" id="{C8789811-4BBB-0F2D-8973-D24DB39041B7}"/>
                </a:ext>
              </a:extLst>
            </p:cNvPr>
            <p:cNvSpPr/>
            <p:nvPr/>
          </p:nvSpPr>
          <p:spPr>
            <a:xfrm>
              <a:off x="6443243" y="2098495"/>
              <a:ext cx="1334633" cy="7378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评价</a:t>
              </a:r>
            </a:p>
          </p:txBody>
        </p:sp>
        <p:cxnSp>
          <p:nvCxnSpPr>
            <p:cNvPr id="26" name="直接箭头连接符 25">
              <a:extLst>
                <a:ext uri="{FF2B5EF4-FFF2-40B4-BE49-F238E27FC236}">
                  <a16:creationId xmlns:a16="http://schemas.microsoft.com/office/drawing/2014/main" id="{79C0A861-A28C-D1AA-48E2-AE11D8374C2B}"/>
                </a:ext>
              </a:extLst>
            </p:cNvPr>
            <p:cNvCxnSpPr/>
            <p:nvPr/>
          </p:nvCxnSpPr>
          <p:spPr>
            <a:xfrm>
              <a:off x="4877921" y="1801274"/>
              <a:ext cx="39444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圆角矩形 9">
              <a:extLst>
                <a:ext uri="{FF2B5EF4-FFF2-40B4-BE49-F238E27FC236}">
                  <a16:creationId xmlns:a16="http://schemas.microsoft.com/office/drawing/2014/main" id="{2DFFD4FD-70BE-BB7D-FCE0-8E1ED6194996}"/>
                </a:ext>
              </a:extLst>
            </p:cNvPr>
            <p:cNvSpPr/>
            <p:nvPr/>
          </p:nvSpPr>
          <p:spPr>
            <a:xfrm>
              <a:off x="3767612" y="2779240"/>
              <a:ext cx="1334858" cy="759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验证</a:t>
              </a:r>
            </a:p>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28" name="肘形连接符 10">
              <a:extLst>
                <a:ext uri="{FF2B5EF4-FFF2-40B4-BE49-F238E27FC236}">
                  <a16:creationId xmlns:a16="http://schemas.microsoft.com/office/drawing/2014/main" id="{F405CDB0-75B2-9E43-CE1E-BF5CCCFFF0AD}"/>
                </a:ext>
              </a:extLst>
            </p:cNvPr>
            <p:cNvCxnSpPr>
              <a:stCxn id="27" idx="3"/>
              <a:endCxn id="25" idx="2"/>
            </p:cNvCxnSpPr>
            <p:nvPr/>
          </p:nvCxnSpPr>
          <p:spPr>
            <a:xfrm flipV="1">
              <a:off x="5102470" y="2836307"/>
              <a:ext cx="2008090" cy="32251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ECF79D1-AEAE-B5FF-AFF5-67A39D475DC5}"/>
                </a:ext>
              </a:extLst>
            </p:cNvPr>
            <p:cNvCxnSpPr/>
            <p:nvPr/>
          </p:nvCxnSpPr>
          <p:spPr>
            <a:xfrm>
              <a:off x="1722233" y="2474709"/>
              <a:ext cx="39444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12">
              <a:extLst>
                <a:ext uri="{FF2B5EF4-FFF2-40B4-BE49-F238E27FC236}">
                  <a16:creationId xmlns:a16="http://schemas.microsoft.com/office/drawing/2014/main" id="{E8801037-B898-74FC-6C47-173408CED3FB}"/>
                </a:ext>
              </a:extLst>
            </p:cNvPr>
            <p:cNvCxnSpPr>
              <a:stCxn id="24" idx="3"/>
              <a:endCxn id="25" idx="0"/>
            </p:cNvCxnSpPr>
            <p:nvPr/>
          </p:nvCxnSpPr>
          <p:spPr>
            <a:xfrm>
              <a:off x="6308980" y="1801275"/>
              <a:ext cx="801580" cy="29722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圆角矩形 19">
              <a:extLst>
                <a:ext uri="{FF2B5EF4-FFF2-40B4-BE49-F238E27FC236}">
                  <a16:creationId xmlns:a16="http://schemas.microsoft.com/office/drawing/2014/main" id="{9CCA9A77-B25E-7D46-9C00-B36C344B9EEA}"/>
                </a:ext>
              </a:extLst>
            </p:cNvPr>
            <p:cNvSpPr/>
            <p:nvPr/>
          </p:nvSpPr>
          <p:spPr>
            <a:xfrm>
              <a:off x="2098470" y="2003850"/>
              <a:ext cx="1111865" cy="9271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a:t>
              </a:r>
            </a:p>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拆分</a:t>
              </a:r>
            </a:p>
          </p:txBody>
        </p:sp>
        <p:cxnSp>
          <p:nvCxnSpPr>
            <p:cNvPr id="32" name="曲线连接符 21">
              <a:extLst>
                <a:ext uri="{FF2B5EF4-FFF2-40B4-BE49-F238E27FC236}">
                  <a16:creationId xmlns:a16="http://schemas.microsoft.com/office/drawing/2014/main" id="{31D9A6F0-B191-DAE8-2A4E-9D232ECF62E9}"/>
                </a:ext>
              </a:extLst>
            </p:cNvPr>
            <p:cNvCxnSpPr>
              <a:stCxn id="31" idx="3"/>
              <a:endCxn id="22" idx="1"/>
            </p:cNvCxnSpPr>
            <p:nvPr/>
          </p:nvCxnSpPr>
          <p:spPr>
            <a:xfrm flipV="1">
              <a:off x="3210335" y="1790601"/>
              <a:ext cx="557277" cy="67680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曲线连接符 22">
              <a:extLst>
                <a:ext uri="{FF2B5EF4-FFF2-40B4-BE49-F238E27FC236}">
                  <a16:creationId xmlns:a16="http://schemas.microsoft.com/office/drawing/2014/main" id="{7B742625-FDA2-D95F-E6CC-02CFAB35F8C1}"/>
                </a:ext>
              </a:extLst>
            </p:cNvPr>
            <p:cNvCxnSpPr>
              <a:stCxn id="31" idx="3"/>
              <a:endCxn id="27" idx="1"/>
            </p:cNvCxnSpPr>
            <p:nvPr/>
          </p:nvCxnSpPr>
          <p:spPr>
            <a:xfrm>
              <a:off x="3210335" y="2467401"/>
              <a:ext cx="557277" cy="69142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41733757"/>
      </p:ext>
    </p:extLst>
  </p:cSld>
  <p:clrMapOvr>
    <a:masterClrMapping/>
  </p:clrMapOvr>
  <mc:AlternateContent xmlns:mc="http://schemas.openxmlformats.org/markup-compatibility/2006" xmlns:p14="http://schemas.microsoft.com/office/powerpoint/2010/main">
    <mc:Choice Requires="p14">
      <p:transition spd="med" p14:dur="700" advTm="61608">
        <p:fade/>
      </p:transition>
    </mc:Choice>
    <mc:Fallback xmlns="">
      <p:transition spd="med" advTm="616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机器学习过程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42</a:t>
            </a:fld>
            <a:endParaRPr lang="zh-CN" altLang="en-US" dirty="0"/>
          </a:p>
        </p:txBody>
      </p:sp>
      <p:sp>
        <p:nvSpPr>
          <p:cNvPr id="20" name="内容占位符 2 1">
            <a:extLst>
              <a:ext uri="{FF2B5EF4-FFF2-40B4-BE49-F238E27FC236}">
                <a16:creationId xmlns:a16="http://schemas.microsoft.com/office/drawing/2014/main" id="{7F77CC08-AB85-47F4-B612-27FBF7E90041}"/>
              </a:ext>
            </a:extLst>
          </p:cNvPr>
          <p:cNvSpPr txBox="1">
            <a:spLocks/>
          </p:cNvSpPr>
          <p:nvPr/>
        </p:nvSpPr>
        <p:spPr>
          <a:xfrm>
            <a:off x="2686052" y="4186164"/>
            <a:ext cx="3771897" cy="227903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选择了“好的”超参数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lnSpc>
                <a:spcPct val="150000"/>
              </a:lnSpc>
              <a:buFont typeface="+mj-lt"/>
              <a:buAutoNum type="arabicPeriod"/>
            </a:pP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对整个训练数据训练模型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用测试数据对模型进行测试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36" name="组合 35">
            <a:extLst>
              <a:ext uri="{FF2B5EF4-FFF2-40B4-BE49-F238E27FC236}">
                <a16:creationId xmlns:a16="http://schemas.microsoft.com/office/drawing/2014/main" id="{93A36304-2DF5-A48C-4484-D31EEBC8C91B}"/>
              </a:ext>
            </a:extLst>
          </p:cNvPr>
          <p:cNvGrpSpPr/>
          <p:nvPr/>
        </p:nvGrpSpPr>
        <p:grpSpPr>
          <a:xfrm>
            <a:off x="842032" y="1467912"/>
            <a:ext cx="7817331" cy="2279040"/>
            <a:chOff x="422087" y="2052090"/>
            <a:chExt cx="8555066" cy="2510349"/>
          </a:xfrm>
        </p:grpSpPr>
        <p:sp>
          <p:nvSpPr>
            <p:cNvPr id="37" name="圆角矩形 3">
              <a:extLst>
                <a:ext uri="{FF2B5EF4-FFF2-40B4-BE49-F238E27FC236}">
                  <a16:creationId xmlns:a16="http://schemas.microsoft.com/office/drawing/2014/main" id="{63AF82E9-20CC-7F03-40DE-AC193BF484DF}"/>
                </a:ext>
              </a:extLst>
            </p:cNvPr>
            <p:cNvSpPr/>
            <p:nvPr/>
          </p:nvSpPr>
          <p:spPr>
            <a:xfrm>
              <a:off x="4244974" y="2052093"/>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38" name="圆角矩形 4">
              <a:extLst>
                <a:ext uri="{FF2B5EF4-FFF2-40B4-BE49-F238E27FC236}">
                  <a16:creationId xmlns:a16="http://schemas.microsoft.com/office/drawing/2014/main" id="{317B0E0B-BB5C-C0DD-0C50-A0EB4A91486E}"/>
                </a:ext>
              </a:extLst>
            </p:cNvPr>
            <p:cNvSpPr/>
            <p:nvPr/>
          </p:nvSpPr>
          <p:spPr>
            <a:xfrm>
              <a:off x="2197387" y="2052090"/>
              <a:ext cx="1580548" cy="2510349"/>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规范化</a:t>
              </a:r>
            </a:p>
          </p:txBody>
        </p:sp>
        <p:sp>
          <p:nvSpPr>
            <p:cNvPr id="39" name="圆角矩形 5">
              <a:extLst>
                <a:ext uri="{FF2B5EF4-FFF2-40B4-BE49-F238E27FC236}">
                  <a16:creationId xmlns:a16="http://schemas.microsoft.com/office/drawing/2014/main" id="{536F54AB-15A9-EB01-6AD6-9EADFCFE37D1}"/>
                </a:ext>
              </a:extLst>
            </p:cNvPr>
            <p:cNvSpPr/>
            <p:nvPr/>
          </p:nvSpPr>
          <p:spPr>
            <a:xfrm>
              <a:off x="6023784" y="2077285"/>
              <a:ext cx="1220047" cy="8706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a:ea typeface="阿里巴巴普惠体 R" panose="00020600040101010101" pitchFamily="18" charset="-122"/>
                </a:rPr>
                <a:t>模型</a:t>
              </a:r>
              <a:endParaRPr lang="en-US" sz="2000" dirty="0" err="1">
                <a:ea typeface="阿里巴巴普惠体 R" panose="00020600040101010101" pitchFamily="18" charset="-122"/>
              </a:endParaRPr>
            </a:p>
          </p:txBody>
        </p:sp>
        <p:sp>
          <p:nvSpPr>
            <p:cNvPr id="40" name="圆角矩形 6">
              <a:extLst>
                <a:ext uri="{FF2B5EF4-FFF2-40B4-BE49-F238E27FC236}">
                  <a16:creationId xmlns:a16="http://schemas.microsoft.com/office/drawing/2014/main" id="{202BE63F-9785-3E80-9CD1-FDD440620CCA}"/>
                </a:ext>
              </a:extLst>
            </p:cNvPr>
            <p:cNvSpPr/>
            <p:nvPr/>
          </p:nvSpPr>
          <p:spPr>
            <a:xfrm>
              <a:off x="7402264" y="2863326"/>
              <a:ext cx="1574889" cy="8706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dirty="0">
                  <a:ea typeface="阿里巴巴普惠体 R" panose="00020600040101010101" pitchFamily="18" charset="-122"/>
                </a:rPr>
                <a:t>评估</a:t>
              </a:r>
            </a:p>
          </p:txBody>
        </p:sp>
        <p:cxnSp>
          <p:nvCxnSpPr>
            <p:cNvPr id="41" name="直接箭头连接符 40">
              <a:extLst>
                <a:ext uri="{FF2B5EF4-FFF2-40B4-BE49-F238E27FC236}">
                  <a16:creationId xmlns:a16="http://schemas.microsoft.com/office/drawing/2014/main" id="{4C3B4D81-4ED7-DF99-F13B-10EE15383A33}"/>
                </a:ext>
              </a:extLst>
            </p:cNvPr>
            <p:cNvCxnSpPr/>
            <p:nvPr/>
          </p:nvCxnSpPr>
          <p:spPr>
            <a:xfrm>
              <a:off x="5555158" y="2512600"/>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圆角矩形 16">
              <a:extLst>
                <a:ext uri="{FF2B5EF4-FFF2-40B4-BE49-F238E27FC236}">
                  <a16:creationId xmlns:a16="http://schemas.microsoft.com/office/drawing/2014/main" id="{C2BF2838-1C1A-39FB-1663-F946BAE43392}"/>
                </a:ext>
              </a:extLst>
            </p:cNvPr>
            <p:cNvSpPr/>
            <p:nvPr/>
          </p:nvSpPr>
          <p:spPr>
            <a:xfrm>
              <a:off x="4244974" y="3666616"/>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测试</a:t>
              </a:r>
            </a:p>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43" name="肘形连接符 18">
              <a:extLst>
                <a:ext uri="{FF2B5EF4-FFF2-40B4-BE49-F238E27FC236}">
                  <a16:creationId xmlns:a16="http://schemas.microsoft.com/office/drawing/2014/main" id="{6265BE66-5FAD-0C16-E071-535C1B5E40AE}"/>
                </a:ext>
              </a:extLst>
            </p:cNvPr>
            <p:cNvCxnSpPr>
              <a:stCxn id="42" idx="3"/>
              <a:endCxn id="40" idx="2"/>
            </p:cNvCxnSpPr>
            <p:nvPr/>
          </p:nvCxnSpPr>
          <p:spPr>
            <a:xfrm flipV="1">
              <a:off x="5555158" y="3733957"/>
              <a:ext cx="2634551" cy="38057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8BB0E91-9D8F-0232-A6AD-DED37B6DA1ED}"/>
                </a:ext>
              </a:extLst>
            </p:cNvPr>
            <p:cNvCxnSpPr/>
            <p:nvPr/>
          </p:nvCxnSpPr>
          <p:spPr>
            <a:xfrm>
              <a:off x="3777935"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25">
              <a:extLst>
                <a:ext uri="{FF2B5EF4-FFF2-40B4-BE49-F238E27FC236}">
                  <a16:creationId xmlns:a16="http://schemas.microsoft.com/office/drawing/2014/main" id="{AFBE460D-6D1F-9606-BDE3-C9E685EC438F}"/>
                </a:ext>
              </a:extLst>
            </p:cNvPr>
            <p:cNvCxnSpPr>
              <a:stCxn id="39" idx="3"/>
              <a:endCxn id="40" idx="0"/>
            </p:cNvCxnSpPr>
            <p:nvPr/>
          </p:nvCxnSpPr>
          <p:spPr>
            <a:xfrm>
              <a:off x="7243831" y="2512601"/>
              <a:ext cx="945878" cy="350725"/>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110E6907-5330-81A6-233C-8F7125F3C309}"/>
                </a:ext>
              </a:extLst>
            </p:cNvPr>
            <p:cNvCxnSpPr/>
            <p:nvPr/>
          </p:nvCxnSpPr>
          <p:spPr>
            <a:xfrm>
              <a:off x="3777935"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圆角矩形 32">
              <a:extLst>
                <a:ext uri="{FF2B5EF4-FFF2-40B4-BE49-F238E27FC236}">
                  <a16:creationId xmlns:a16="http://schemas.microsoft.com/office/drawing/2014/main" id="{4D37112B-DE64-2E7A-6835-FFC0E7C4C0CD}"/>
                </a:ext>
              </a:extLst>
            </p:cNvPr>
            <p:cNvSpPr/>
            <p:nvPr/>
          </p:nvSpPr>
          <p:spPr>
            <a:xfrm>
              <a:off x="422087" y="2052093"/>
              <a:ext cx="1310184" cy="116240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sp>
          <p:nvSpPr>
            <p:cNvPr id="48" name="圆角矩形 33">
              <a:extLst>
                <a:ext uri="{FF2B5EF4-FFF2-40B4-BE49-F238E27FC236}">
                  <a16:creationId xmlns:a16="http://schemas.microsoft.com/office/drawing/2014/main" id="{C89CB9CF-9F39-CB5D-AFC6-6F2D8FEFCB9D}"/>
                </a:ext>
              </a:extLst>
            </p:cNvPr>
            <p:cNvSpPr/>
            <p:nvPr/>
          </p:nvSpPr>
          <p:spPr>
            <a:xfrm>
              <a:off x="422087" y="3357350"/>
              <a:ext cx="1310184" cy="120088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cxnSp>
          <p:nvCxnSpPr>
            <p:cNvPr id="49" name="直接箭头连接符 48">
              <a:extLst>
                <a:ext uri="{FF2B5EF4-FFF2-40B4-BE49-F238E27FC236}">
                  <a16:creationId xmlns:a16="http://schemas.microsoft.com/office/drawing/2014/main" id="{4FE4AE32-C6B3-D5E8-61A1-62C06D63ED7B}"/>
                </a:ext>
              </a:extLst>
            </p:cNvPr>
            <p:cNvCxnSpPr/>
            <p:nvPr/>
          </p:nvCxnSpPr>
          <p:spPr>
            <a:xfrm>
              <a:off x="1730348"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CA7A6FBD-DD99-BD6F-691E-2C225654F29E}"/>
                </a:ext>
              </a:extLst>
            </p:cNvPr>
            <p:cNvCxnSpPr/>
            <p:nvPr/>
          </p:nvCxnSpPr>
          <p:spPr>
            <a:xfrm>
              <a:off x="1730348"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312037"/>
      </p:ext>
    </p:extLst>
  </p:cSld>
  <p:clrMapOvr>
    <a:masterClrMapping/>
  </p:clrMapOvr>
  <mc:AlternateContent xmlns:mc="http://schemas.openxmlformats.org/markup-compatibility/2006" xmlns:p14="http://schemas.microsoft.com/office/powerpoint/2010/main">
    <mc:Choice Requires="p14">
      <p:transition spd="med" p14:dur="700" advTm="51906">
        <p:fade/>
      </p:transition>
    </mc:Choice>
    <mc:Fallback xmlns="">
      <p:transition spd="med" advTm="51906">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特征选择</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6019">
        <p:fade/>
      </p:transition>
    </mc:Choice>
    <mc:Fallback xmlns="">
      <p:transition spd="med" advTm="6019">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D03562CF-A917-5CDC-E373-F5E0897FCF38}"/>
              </a:ext>
            </a:extLst>
          </p:cNvPr>
          <p:cNvGrpSpPr/>
          <p:nvPr/>
        </p:nvGrpSpPr>
        <p:grpSpPr>
          <a:xfrm>
            <a:off x="842032" y="1467912"/>
            <a:ext cx="7817331" cy="2279040"/>
            <a:chOff x="422087" y="2052090"/>
            <a:chExt cx="8555066" cy="2510349"/>
          </a:xfrm>
        </p:grpSpPr>
        <p:sp>
          <p:nvSpPr>
            <p:cNvPr id="37" name="圆角矩形 3">
              <a:extLst>
                <a:ext uri="{FF2B5EF4-FFF2-40B4-BE49-F238E27FC236}">
                  <a16:creationId xmlns:a16="http://schemas.microsoft.com/office/drawing/2014/main" id="{5E5ABA8C-7F0C-AE4A-D284-F794C1D925FB}"/>
                </a:ext>
              </a:extLst>
            </p:cNvPr>
            <p:cNvSpPr/>
            <p:nvPr/>
          </p:nvSpPr>
          <p:spPr>
            <a:xfrm>
              <a:off x="4244974" y="2052093"/>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38" name="圆角矩形 4">
              <a:extLst>
                <a:ext uri="{FF2B5EF4-FFF2-40B4-BE49-F238E27FC236}">
                  <a16:creationId xmlns:a16="http://schemas.microsoft.com/office/drawing/2014/main" id="{AFC9D41A-BB29-E9AF-564C-A6829FFE4841}"/>
                </a:ext>
              </a:extLst>
            </p:cNvPr>
            <p:cNvSpPr/>
            <p:nvPr/>
          </p:nvSpPr>
          <p:spPr>
            <a:xfrm>
              <a:off x="2197387" y="2052090"/>
              <a:ext cx="1580548" cy="2510349"/>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规范化</a:t>
              </a:r>
            </a:p>
          </p:txBody>
        </p:sp>
        <p:sp>
          <p:nvSpPr>
            <p:cNvPr id="39" name="圆角矩形 5">
              <a:extLst>
                <a:ext uri="{FF2B5EF4-FFF2-40B4-BE49-F238E27FC236}">
                  <a16:creationId xmlns:a16="http://schemas.microsoft.com/office/drawing/2014/main" id="{9D8665DF-07B8-D05C-6D76-9582D4334947}"/>
                </a:ext>
              </a:extLst>
            </p:cNvPr>
            <p:cNvSpPr/>
            <p:nvPr/>
          </p:nvSpPr>
          <p:spPr>
            <a:xfrm>
              <a:off x="6023784" y="2077285"/>
              <a:ext cx="1220047" cy="8706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a:ea typeface="阿里巴巴普惠体 R" panose="00020600040101010101" pitchFamily="18" charset="-122"/>
                </a:rPr>
                <a:t>模型</a:t>
              </a:r>
              <a:endParaRPr lang="en-US" sz="2000" dirty="0" err="1">
                <a:ea typeface="阿里巴巴普惠体 R" panose="00020600040101010101" pitchFamily="18" charset="-122"/>
              </a:endParaRPr>
            </a:p>
          </p:txBody>
        </p:sp>
        <p:sp>
          <p:nvSpPr>
            <p:cNvPr id="40" name="圆角矩形 6">
              <a:extLst>
                <a:ext uri="{FF2B5EF4-FFF2-40B4-BE49-F238E27FC236}">
                  <a16:creationId xmlns:a16="http://schemas.microsoft.com/office/drawing/2014/main" id="{13AA81B6-BDD8-CAB1-5B13-4638AEEE26AC}"/>
                </a:ext>
              </a:extLst>
            </p:cNvPr>
            <p:cNvSpPr/>
            <p:nvPr/>
          </p:nvSpPr>
          <p:spPr>
            <a:xfrm>
              <a:off x="7402264" y="2863326"/>
              <a:ext cx="1574889" cy="8706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dirty="0">
                  <a:ea typeface="阿里巴巴普惠体 R" panose="00020600040101010101" pitchFamily="18" charset="-122"/>
                </a:rPr>
                <a:t>评估</a:t>
              </a:r>
            </a:p>
          </p:txBody>
        </p:sp>
        <p:cxnSp>
          <p:nvCxnSpPr>
            <p:cNvPr id="41" name="直接箭头连接符 40">
              <a:extLst>
                <a:ext uri="{FF2B5EF4-FFF2-40B4-BE49-F238E27FC236}">
                  <a16:creationId xmlns:a16="http://schemas.microsoft.com/office/drawing/2014/main" id="{6DC510B2-5EC6-F8F2-8688-E8E491B732D8}"/>
                </a:ext>
              </a:extLst>
            </p:cNvPr>
            <p:cNvCxnSpPr/>
            <p:nvPr/>
          </p:nvCxnSpPr>
          <p:spPr>
            <a:xfrm>
              <a:off x="5555158" y="2512600"/>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圆角矩形 16">
              <a:extLst>
                <a:ext uri="{FF2B5EF4-FFF2-40B4-BE49-F238E27FC236}">
                  <a16:creationId xmlns:a16="http://schemas.microsoft.com/office/drawing/2014/main" id="{93355000-B2C4-B2C5-C7CE-242368CEC035}"/>
                </a:ext>
              </a:extLst>
            </p:cNvPr>
            <p:cNvSpPr/>
            <p:nvPr/>
          </p:nvSpPr>
          <p:spPr>
            <a:xfrm>
              <a:off x="4244974" y="3666616"/>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测试</a:t>
              </a:r>
            </a:p>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43" name="肘形连接符 18">
              <a:extLst>
                <a:ext uri="{FF2B5EF4-FFF2-40B4-BE49-F238E27FC236}">
                  <a16:creationId xmlns:a16="http://schemas.microsoft.com/office/drawing/2014/main" id="{21C72A54-1140-A71C-41B1-DCC3D5F40F1C}"/>
                </a:ext>
              </a:extLst>
            </p:cNvPr>
            <p:cNvCxnSpPr>
              <a:stCxn id="42" idx="3"/>
              <a:endCxn id="40" idx="2"/>
            </p:cNvCxnSpPr>
            <p:nvPr/>
          </p:nvCxnSpPr>
          <p:spPr>
            <a:xfrm flipV="1">
              <a:off x="5555158" y="3733957"/>
              <a:ext cx="2634551" cy="38057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A59E8B3-1884-1B4F-61AF-68199E214289}"/>
                </a:ext>
              </a:extLst>
            </p:cNvPr>
            <p:cNvCxnSpPr/>
            <p:nvPr/>
          </p:nvCxnSpPr>
          <p:spPr>
            <a:xfrm>
              <a:off x="3777935"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25">
              <a:extLst>
                <a:ext uri="{FF2B5EF4-FFF2-40B4-BE49-F238E27FC236}">
                  <a16:creationId xmlns:a16="http://schemas.microsoft.com/office/drawing/2014/main" id="{CC85BF96-D286-8B94-70E3-501F5314D6AF}"/>
                </a:ext>
              </a:extLst>
            </p:cNvPr>
            <p:cNvCxnSpPr>
              <a:stCxn id="39" idx="3"/>
              <a:endCxn id="40" idx="0"/>
            </p:cNvCxnSpPr>
            <p:nvPr/>
          </p:nvCxnSpPr>
          <p:spPr>
            <a:xfrm>
              <a:off x="7243831" y="2512601"/>
              <a:ext cx="945878" cy="350725"/>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9BE00FC-8B6D-F0E8-E918-5300383994F9}"/>
                </a:ext>
              </a:extLst>
            </p:cNvPr>
            <p:cNvCxnSpPr/>
            <p:nvPr/>
          </p:nvCxnSpPr>
          <p:spPr>
            <a:xfrm>
              <a:off x="3777935"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圆角矩形 32">
              <a:extLst>
                <a:ext uri="{FF2B5EF4-FFF2-40B4-BE49-F238E27FC236}">
                  <a16:creationId xmlns:a16="http://schemas.microsoft.com/office/drawing/2014/main" id="{1804EFB5-9E6A-DBB3-1D71-0CC60A32276B}"/>
                </a:ext>
              </a:extLst>
            </p:cNvPr>
            <p:cNvSpPr/>
            <p:nvPr/>
          </p:nvSpPr>
          <p:spPr>
            <a:xfrm>
              <a:off x="422087" y="2052093"/>
              <a:ext cx="1310184" cy="116240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sp>
          <p:nvSpPr>
            <p:cNvPr id="48" name="圆角矩形 33">
              <a:extLst>
                <a:ext uri="{FF2B5EF4-FFF2-40B4-BE49-F238E27FC236}">
                  <a16:creationId xmlns:a16="http://schemas.microsoft.com/office/drawing/2014/main" id="{8701C7E1-0C0E-3901-C4E5-A5A19FE8C3D5}"/>
                </a:ext>
              </a:extLst>
            </p:cNvPr>
            <p:cNvSpPr/>
            <p:nvPr/>
          </p:nvSpPr>
          <p:spPr>
            <a:xfrm>
              <a:off x="422087" y="3357350"/>
              <a:ext cx="1310184" cy="120088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cxnSp>
          <p:nvCxnSpPr>
            <p:cNvPr id="49" name="直接箭头连接符 48">
              <a:extLst>
                <a:ext uri="{FF2B5EF4-FFF2-40B4-BE49-F238E27FC236}">
                  <a16:creationId xmlns:a16="http://schemas.microsoft.com/office/drawing/2014/main" id="{7A78B15D-5EE0-6347-1DA4-8137927EFCF8}"/>
                </a:ext>
              </a:extLst>
            </p:cNvPr>
            <p:cNvCxnSpPr/>
            <p:nvPr/>
          </p:nvCxnSpPr>
          <p:spPr>
            <a:xfrm>
              <a:off x="1730348"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17CF2B4A-7DEF-F58C-29A2-040D5DF6F5A6}"/>
                </a:ext>
              </a:extLst>
            </p:cNvPr>
            <p:cNvCxnSpPr/>
            <p:nvPr/>
          </p:nvCxnSpPr>
          <p:spPr>
            <a:xfrm>
              <a:off x="1730348"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681738" y="1"/>
            <a:ext cx="8137922" cy="1028699"/>
          </a:xfrm>
        </p:spPr>
        <p:txBody>
          <a:bodyPr/>
          <a:lstStyle/>
          <a:p>
            <a:r>
              <a:rPr lang="zh-CN" altLang="en-US" dirty="0"/>
              <a:t>数据表示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44</a:t>
            </a:fld>
            <a:endParaRPr lang="zh-CN" altLang="en-US" dirty="0"/>
          </a:p>
        </p:txBody>
      </p:sp>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821167" y="4186163"/>
            <a:ext cx="7501665" cy="181125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将数据规范为特征表示</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如何选择一些“好的”特征来改进模型的表现（</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即提高模型的泛化能力</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0" name="矩形 19">
            <a:extLst>
              <a:ext uri="{FF2B5EF4-FFF2-40B4-BE49-F238E27FC236}">
                <a16:creationId xmlns:a16="http://schemas.microsoft.com/office/drawing/2014/main" id="{B90DAA83-D8E2-43E8-8165-031F292CBD3A}"/>
              </a:ext>
            </a:extLst>
          </p:cNvPr>
          <p:cNvSpPr/>
          <p:nvPr/>
        </p:nvSpPr>
        <p:spPr>
          <a:xfrm>
            <a:off x="2339233" y="1209315"/>
            <a:ext cx="1688187" cy="262778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93289973"/>
      </p:ext>
    </p:extLst>
  </p:cSld>
  <p:clrMapOvr>
    <a:masterClrMapping/>
  </p:clrMapOvr>
  <mc:AlternateContent xmlns:mc="http://schemas.openxmlformats.org/markup-compatibility/2006" xmlns:p14="http://schemas.microsoft.com/office/powerpoint/2010/main">
    <mc:Choice Requires="p14">
      <p:transition spd="med" p14:dur="700" advTm="69697">
        <p:fade/>
      </p:transition>
    </mc:Choice>
    <mc:Fallback xmlns="">
      <p:transition spd="med" advTm="696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计算机视觉中的特征</a:t>
            </a:r>
          </a:p>
        </p:txBody>
      </p:sp>
      <p:sp>
        <p:nvSpPr>
          <p:cNvPr id="3" name="页脚占位符 2"/>
          <p:cNvSpPr>
            <a:spLocks noGrp="1"/>
          </p:cNvSpPr>
          <p:nvPr>
            <p:ph type="ftr" sz="quarter" idx="11"/>
          </p:nvPr>
        </p:nvSpPr>
        <p:spPr/>
        <p:txBody>
          <a:bodyPr/>
          <a:lstStyle/>
          <a:p>
            <a:r>
              <a:rPr lang="zh-CN" altLang="en-US" dirty="0"/>
              <a:t> </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45</a:t>
            </a:fld>
            <a:endParaRPr lang="zh-CN" altLang="en-US" dirty="0"/>
          </a:p>
        </p:txBody>
      </p:sp>
      <p:grpSp>
        <p:nvGrpSpPr>
          <p:cNvPr id="5" name="Group 10">
            <a:extLst>
              <a:ext uri="{FF2B5EF4-FFF2-40B4-BE49-F238E27FC236}">
                <a16:creationId xmlns:a16="http://schemas.microsoft.com/office/drawing/2014/main" id="{0C37E99C-F33C-4B3E-B214-B160D343B6DD}"/>
              </a:ext>
            </a:extLst>
          </p:cNvPr>
          <p:cNvGrpSpPr>
            <a:grpSpLocks/>
          </p:cNvGrpSpPr>
          <p:nvPr/>
        </p:nvGrpSpPr>
        <p:grpSpPr bwMode="auto">
          <a:xfrm>
            <a:off x="608806" y="1197599"/>
            <a:ext cx="3925458" cy="1079606"/>
            <a:chOff x="306685" y="1053819"/>
            <a:chExt cx="4456696" cy="1224539"/>
          </a:xfrm>
        </p:grpSpPr>
        <p:pic>
          <p:nvPicPr>
            <p:cNvPr id="6" name="Picture 2" descr="C:\Users\ang\Desktop\features\SIFTinterestPointLocalization.jpg">
              <a:extLst>
                <a:ext uri="{FF2B5EF4-FFF2-40B4-BE49-F238E27FC236}">
                  <a16:creationId xmlns:a16="http://schemas.microsoft.com/office/drawing/2014/main" id="{82BB73B7-196F-4E2B-A27E-AACA84CC79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6256" y="1053819"/>
              <a:ext cx="1727125" cy="122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C:\Users\ang\Desktop\features\SIFTdescriptors.jpg">
              <a:extLst>
                <a:ext uri="{FF2B5EF4-FFF2-40B4-BE49-F238E27FC236}">
                  <a16:creationId xmlns:a16="http://schemas.microsoft.com/office/drawing/2014/main" id="{614C67F6-651F-4717-8EFC-E2C617B7D2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685" y="1054248"/>
              <a:ext cx="2734227" cy="122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4" descr="C:\Users\ang\Desktop\features\SPINfeatures.jpg">
            <a:extLst>
              <a:ext uri="{FF2B5EF4-FFF2-40B4-BE49-F238E27FC236}">
                <a16:creationId xmlns:a16="http://schemas.microsoft.com/office/drawing/2014/main" id="{55689265-37A4-4521-B68E-3C3F1A356F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9369" y="1186906"/>
            <a:ext cx="2822078" cy="116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C:\Users\ang\Desktop\features\RIFTfeatures.jpg">
            <a:extLst>
              <a:ext uri="{FF2B5EF4-FFF2-40B4-BE49-F238E27FC236}">
                <a16:creationId xmlns:a16="http://schemas.microsoft.com/office/drawing/2014/main" id="{6B99A9A5-F23E-4B47-9D8C-60D4A03A8F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7469" y="2827546"/>
            <a:ext cx="2816484" cy="1425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C:\Users\ang\Desktop\features\HOGdescriptors2.jpg">
            <a:extLst>
              <a:ext uri="{FF2B5EF4-FFF2-40B4-BE49-F238E27FC236}">
                <a16:creationId xmlns:a16="http://schemas.microsoft.com/office/drawing/2014/main" id="{6F2DB167-A0AB-4F10-A158-82AA2B533F8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443" y="2810727"/>
            <a:ext cx="4178577" cy="1418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C:\Users\ang\Desktop\features\GLOHdescriptor.jpg">
            <a:extLst>
              <a:ext uri="{FF2B5EF4-FFF2-40B4-BE49-F238E27FC236}">
                <a16:creationId xmlns:a16="http://schemas.microsoft.com/office/drawing/2014/main" id="{021230D3-ECEB-4F1C-9392-9F8C8E9FBCB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6693" y="4775427"/>
            <a:ext cx="3243012" cy="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C:\Users\ang\Desktop\features\TextonsSchmidSet.jpg">
            <a:extLst>
              <a:ext uri="{FF2B5EF4-FFF2-40B4-BE49-F238E27FC236}">
                <a16:creationId xmlns:a16="http://schemas.microsoft.com/office/drawing/2014/main" id="{D7B25E58-30CE-467B-9BD5-C34D3DDED26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2865" y="4823624"/>
            <a:ext cx="1662761" cy="49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a:extLst>
              <a:ext uri="{FF2B5EF4-FFF2-40B4-BE49-F238E27FC236}">
                <a16:creationId xmlns:a16="http://schemas.microsoft.com/office/drawing/2014/main" id="{523B93F5-FAD3-41B8-8459-E50B660A0162}"/>
              </a:ext>
            </a:extLst>
          </p:cNvPr>
          <p:cNvSpPr txBox="1">
            <a:spLocks noChangeArrowheads="1"/>
          </p:cNvSpPr>
          <p:nvPr/>
        </p:nvSpPr>
        <p:spPr bwMode="auto">
          <a:xfrm>
            <a:off x="2331138" y="2374167"/>
            <a:ext cx="6041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pitchFamily="34" charset="0"/>
                <a:cs typeface="Arial" charset="0"/>
              </a:defRPr>
            </a:lvl1pPr>
            <a:lvl2pPr marL="742950" indent="-285750" eaLnBrk="0" hangingPunct="0">
              <a:defRPr>
                <a:solidFill>
                  <a:schemeClr val="tx1"/>
                </a:solidFill>
                <a:latin typeface="Helvetica" pitchFamily="34" charset="0"/>
                <a:cs typeface="Arial" charset="0"/>
              </a:defRPr>
            </a:lvl2pPr>
            <a:lvl3pPr marL="1143000" indent="-228600" eaLnBrk="0" hangingPunct="0">
              <a:defRPr>
                <a:solidFill>
                  <a:schemeClr val="tx1"/>
                </a:solidFill>
                <a:latin typeface="Helvetica" pitchFamily="34" charset="0"/>
                <a:cs typeface="Arial" charset="0"/>
              </a:defRPr>
            </a:lvl3pPr>
            <a:lvl4pPr marL="1600200" indent="-228600" eaLnBrk="0" hangingPunct="0">
              <a:defRPr>
                <a:solidFill>
                  <a:schemeClr val="tx1"/>
                </a:solidFill>
                <a:latin typeface="Helvetica" pitchFamily="34" charset="0"/>
                <a:cs typeface="Arial" charset="0"/>
              </a:defRPr>
            </a:lvl4pPr>
            <a:lvl5pPr marL="2057400" indent="-228600" eaLnBrk="0" hangingPunct="0">
              <a:defRPr>
                <a:solidFill>
                  <a:schemeClr val="tx1"/>
                </a:solidFill>
                <a:latin typeface="Helvetica" pitchFamily="34" charset="0"/>
                <a:cs typeface="Arial" charset="0"/>
              </a:defRPr>
            </a:lvl5pPr>
            <a:lvl6pPr marL="2514600" indent="-228600" eaLnBrk="0" fontAlgn="base" hangingPunct="0">
              <a:spcBef>
                <a:spcPct val="0"/>
              </a:spcBef>
              <a:spcAft>
                <a:spcPct val="0"/>
              </a:spcAft>
              <a:defRPr>
                <a:solidFill>
                  <a:schemeClr val="tx1"/>
                </a:solidFill>
                <a:latin typeface="Helvetica" pitchFamily="34" charset="0"/>
                <a:cs typeface="Arial" charset="0"/>
              </a:defRPr>
            </a:lvl6pPr>
            <a:lvl7pPr marL="2971800" indent="-228600" eaLnBrk="0" fontAlgn="base" hangingPunct="0">
              <a:spcBef>
                <a:spcPct val="0"/>
              </a:spcBef>
              <a:spcAft>
                <a:spcPct val="0"/>
              </a:spcAft>
              <a:defRPr>
                <a:solidFill>
                  <a:schemeClr val="tx1"/>
                </a:solidFill>
                <a:latin typeface="Helvetica" pitchFamily="34" charset="0"/>
                <a:cs typeface="Arial" charset="0"/>
              </a:defRPr>
            </a:lvl7pPr>
            <a:lvl8pPr marL="3429000" indent="-228600" eaLnBrk="0" fontAlgn="base" hangingPunct="0">
              <a:spcBef>
                <a:spcPct val="0"/>
              </a:spcBef>
              <a:spcAft>
                <a:spcPct val="0"/>
              </a:spcAft>
              <a:defRPr>
                <a:solidFill>
                  <a:schemeClr val="tx1"/>
                </a:solidFill>
                <a:latin typeface="Helvetica" pitchFamily="34" charset="0"/>
                <a:cs typeface="Arial" charset="0"/>
              </a:defRPr>
            </a:lvl8pPr>
            <a:lvl9pPr marL="3886200" indent="-228600" eaLnBrk="0" fontAlgn="base" hangingPunct="0">
              <a:spcBef>
                <a:spcPct val="0"/>
              </a:spcBef>
              <a:spcAft>
                <a:spcPct val="0"/>
              </a:spcAft>
              <a:defRPr>
                <a:solidFill>
                  <a:schemeClr val="tx1"/>
                </a:solidFill>
                <a:latin typeface="Helvetica" pitchFamily="34" charset="0"/>
                <a:cs typeface="Arial" charset="0"/>
              </a:defRPr>
            </a:lvl9pPr>
          </a:lstStyle>
          <a:p>
            <a:r>
              <a:rPr lang="en-US" altLang="ko-KR"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SIFT</a:t>
            </a:r>
          </a:p>
        </p:txBody>
      </p:sp>
      <p:sp>
        <p:nvSpPr>
          <p:cNvPr id="14" name="TextBox 14">
            <a:extLst>
              <a:ext uri="{FF2B5EF4-FFF2-40B4-BE49-F238E27FC236}">
                <a16:creationId xmlns:a16="http://schemas.microsoft.com/office/drawing/2014/main" id="{2822A16C-ED6F-41E3-B9B0-88F056FFF655}"/>
              </a:ext>
            </a:extLst>
          </p:cNvPr>
          <p:cNvSpPr txBox="1">
            <a:spLocks noChangeArrowheads="1"/>
          </p:cNvSpPr>
          <p:nvPr/>
        </p:nvSpPr>
        <p:spPr bwMode="auto">
          <a:xfrm>
            <a:off x="6328751" y="2435793"/>
            <a:ext cx="11788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pitchFamily="34" charset="0"/>
                <a:cs typeface="Arial" charset="0"/>
              </a:defRPr>
            </a:lvl1pPr>
            <a:lvl2pPr marL="742950" indent="-285750" eaLnBrk="0" hangingPunct="0">
              <a:defRPr>
                <a:solidFill>
                  <a:schemeClr val="tx1"/>
                </a:solidFill>
                <a:latin typeface="Helvetica" pitchFamily="34" charset="0"/>
                <a:cs typeface="Arial" charset="0"/>
              </a:defRPr>
            </a:lvl2pPr>
            <a:lvl3pPr marL="1143000" indent="-228600" eaLnBrk="0" hangingPunct="0">
              <a:defRPr>
                <a:solidFill>
                  <a:schemeClr val="tx1"/>
                </a:solidFill>
                <a:latin typeface="Helvetica" pitchFamily="34" charset="0"/>
                <a:cs typeface="Arial" charset="0"/>
              </a:defRPr>
            </a:lvl3pPr>
            <a:lvl4pPr marL="1600200" indent="-228600" eaLnBrk="0" hangingPunct="0">
              <a:defRPr>
                <a:solidFill>
                  <a:schemeClr val="tx1"/>
                </a:solidFill>
                <a:latin typeface="Helvetica" pitchFamily="34" charset="0"/>
                <a:cs typeface="Arial" charset="0"/>
              </a:defRPr>
            </a:lvl4pPr>
            <a:lvl5pPr marL="2057400" indent="-228600" eaLnBrk="0" hangingPunct="0">
              <a:defRPr>
                <a:solidFill>
                  <a:schemeClr val="tx1"/>
                </a:solidFill>
                <a:latin typeface="Helvetica" pitchFamily="34" charset="0"/>
                <a:cs typeface="Arial" charset="0"/>
              </a:defRPr>
            </a:lvl5pPr>
            <a:lvl6pPr marL="2514600" indent="-228600" eaLnBrk="0" fontAlgn="base" hangingPunct="0">
              <a:spcBef>
                <a:spcPct val="0"/>
              </a:spcBef>
              <a:spcAft>
                <a:spcPct val="0"/>
              </a:spcAft>
              <a:defRPr>
                <a:solidFill>
                  <a:schemeClr val="tx1"/>
                </a:solidFill>
                <a:latin typeface="Helvetica" pitchFamily="34" charset="0"/>
                <a:cs typeface="Arial" charset="0"/>
              </a:defRPr>
            </a:lvl6pPr>
            <a:lvl7pPr marL="2971800" indent="-228600" eaLnBrk="0" fontAlgn="base" hangingPunct="0">
              <a:spcBef>
                <a:spcPct val="0"/>
              </a:spcBef>
              <a:spcAft>
                <a:spcPct val="0"/>
              </a:spcAft>
              <a:defRPr>
                <a:solidFill>
                  <a:schemeClr val="tx1"/>
                </a:solidFill>
                <a:latin typeface="Helvetica" pitchFamily="34" charset="0"/>
                <a:cs typeface="Arial" charset="0"/>
              </a:defRPr>
            </a:lvl7pPr>
            <a:lvl8pPr marL="3429000" indent="-228600" eaLnBrk="0" fontAlgn="base" hangingPunct="0">
              <a:spcBef>
                <a:spcPct val="0"/>
              </a:spcBef>
              <a:spcAft>
                <a:spcPct val="0"/>
              </a:spcAft>
              <a:defRPr>
                <a:solidFill>
                  <a:schemeClr val="tx1"/>
                </a:solidFill>
                <a:latin typeface="Helvetica" pitchFamily="34" charset="0"/>
                <a:cs typeface="Arial" charset="0"/>
              </a:defRPr>
            </a:lvl8pPr>
            <a:lvl9pPr marL="3886200" indent="-228600" eaLnBrk="0" fontAlgn="base" hangingPunct="0">
              <a:spcBef>
                <a:spcPct val="0"/>
              </a:spcBef>
              <a:spcAft>
                <a:spcPct val="0"/>
              </a:spcAft>
              <a:defRPr>
                <a:solidFill>
                  <a:schemeClr val="tx1"/>
                </a:solidFill>
                <a:latin typeface="Helvetica" pitchFamily="34" charset="0"/>
                <a:cs typeface="Arial" charset="0"/>
              </a:defRPr>
            </a:lvl9pPr>
          </a:lstStyle>
          <a:p>
            <a:r>
              <a:rPr lang="en-US" altLang="ko-KR"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Spin image</a:t>
            </a:r>
          </a:p>
        </p:txBody>
      </p:sp>
      <p:sp>
        <p:nvSpPr>
          <p:cNvPr id="15" name="TextBox 15">
            <a:extLst>
              <a:ext uri="{FF2B5EF4-FFF2-40B4-BE49-F238E27FC236}">
                <a16:creationId xmlns:a16="http://schemas.microsoft.com/office/drawing/2014/main" id="{58C61519-EB3A-42D9-AD8E-0FEC1B143E89}"/>
              </a:ext>
            </a:extLst>
          </p:cNvPr>
          <p:cNvSpPr txBox="1">
            <a:spLocks noChangeArrowheads="1"/>
          </p:cNvSpPr>
          <p:nvPr/>
        </p:nvSpPr>
        <p:spPr bwMode="auto">
          <a:xfrm>
            <a:off x="2343025" y="4327283"/>
            <a:ext cx="5803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pitchFamily="34" charset="0"/>
                <a:cs typeface="Arial" charset="0"/>
              </a:defRPr>
            </a:lvl1pPr>
            <a:lvl2pPr marL="742950" indent="-285750" eaLnBrk="0" hangingPunct="0">
              <a:defRPr>
                <a:solidFill>
                  <a:schemeClr val="tx1"/>
                </a:solidFill>
                <a:latin typeface="Helvetica" pitchFamily="34" charset="0"/>
                <a:cs typeface="Arial" charset="0"/>
              </a:defRPr>
            </a:lvl2pPr>
            <a:lvl3pPr marL="1143000" indent="-228600" eaLnBrk="0" hangingPunct="0">
              <a:defRPr>
                <a:solidFill>
                  <a:schemeClr val="tx1"/>
                </a:solidFill>
                <a:latin typeface="Helvetica" pitchFamily="34" charset="0"/>
                <a:cs typeface="Arial" charset="0"/>
              </a:defRPr>
            </a:lvl3pPr>
            <a:lvl4pPr marL="1600200" indent="-228600" eaLnBrk="0" hangingPunct="0">
              <a:defRPr>
                <a:solidFill>
                  <a:schemeClr val="tx1"/>
                </a:solidFill>
                <a:latin typeface="Helvetica" pitchFamily="34" charset="0"/>
                <a:cs typeface="Arial" charset="0"/>
              </a:defRPr>
            </a:lvl4pPr>
            <a:lvl5pPr marL="2057400" indent="-228600" eaLnBrk="0" hangingPunct="0">
              <a:defRPr>
                <a:solidFill>
                  <a:schemeClr val="tx1"/>
                </a:solidFill>
                <a:latin typeface="Helvetica" pitchFamily="34" charset="0"/>
                <a:cs typeface="Arial" charset="0"/>
              </a:defRPr>
            </a:lvl5pPr>
            <a:lvl6pPr marL="2514600" indent="-228600" eaLnBrk="0" fontAlgn="base" hangingPunct="0">
              <a:spcBef>
                <a:spcPct val="0"/>
              </a:spcBef>
              <a:spcAft>
                <a:spcPct val="0"/>
              </a:spcAft>
              <a:defRPr>
                <a:solidFill>
                  <a:schemeClr val="tx1"/>
                </a:solidFill>
                <a:latin typeface="Helvetica" pitchFamily="34" charset="0"/>
                <a:cs typeface="Arial" charset="0"/>
              </a:defRPr>
            </a:lvl6pPr>
            <a:lvl7pPr marL="2971800" indent="-228600" eaLnBrk="0" fontAlgn="base" hangingPunct="0">
              <a:spcBef>
                <a:spcPct val="0"/>
              </a:spcBef>
              <a:spcAft>
                <a:spcPct val="0"/>
              </a:spcAft>
              <a:defRPr>
                <a:solidFill>
                  <a:schemeClr val="tx1"/>
                </a:solidFill>
                <a:latin typeface="Helvetica" pitchFamily="34" charset="0"/>
                <a:cs typeface="Arial" charset="0"/>
              </a:defRPr>
            </a:lvl7pPr>
            <a:lvl8pPr marL="3429000" indent="-228600" eaLnBrk="0" fontAlgn="base" hangingPunct="0">
              <a:spcBef>
                <a:spcPct val="0"/>
              </a:spcBef>
              <a:spcAft>
                <a:spcPct val="0"/>
              </a:spcAft>
              <a:defRPr>
                <a:solidFill>
                  <a:schemeClr val="tx1"/>
                </a:solidFill>
                <a:latin typeface="Helvetica" pitchFamily="34" charset="0"/>
                <a:cs typeface="Arial" charset="0"/>
              </a:defRPr>
            </a:lvl8pPr>
            <a:lvl9pPr marL="3886200" indent="-228600" eaLnBrk="0" fontAlgn="base" hangingPunct="0">
              <a:spcBef>
                <a:spcPct val="0"/>
              </a:spcBef>
              <a:spcAft>
                <a:spcPct val="0"/>
              </a:spcAft>
              <a:defRPr>
                <a:solidFill>
                  <a:schemeClr val="tx1"/>
                </a:solidFill>
                <a:latin typeface="Helvetica" pitchFamily="34" charset="0"/>
                <a:cs typeface="Arial" charset="0"/>
              </a:defRPr>
            </a:lvl9pPr>
          </a:lstStyle>
          <a:p>
            <a:r>
              <a:rPr lang="en-US" altLang="ko-KR" sz="14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HoG</a:t>
            </a:r>
            <a:endParaRPr lang="en-US" altLang="ko-KR"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6" name="TextBox 16">
            <a:extLst>
              <a:ext uri="{FF2B5EF4-FFF2-40B4-BE49-F238E27FC236}">
                <a16:creationId xmlns:a16="http://schemas.microsoft.com/office/drawing/2014/main" id="{64CF1086-20E5-4782-865F-8C7A7A5DF089}"/>
              </a:ext>
            </a:extLst>
          </p:cNvPr>
          <p:cNvSpPr txBox="1">
            <a:spLocks noChangeArrowheads="1"/>
          </p:cNvSpPr>
          <p:nvPr/>
        </p:nvSpPr>
        <p:spPr bwMode="auto">
          <a:xfrm>
            <a:off x="6611239" y="4301395"/>
            <a:ext cx="6139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pitchFamily="34" charset="0"/>
                <a:cs typeface="Arial" charset="0"/>
              </a:defRPr>
            </a:lvl1pPr>
            <a:lvl2pPr marL="742950" indent="-285750" eaLnBrk="0" hangingPunct="0">
              <a:defRPr>
                <a:solidFill>
                  <a:schemeClr val="tx1"/>
                </a:solidFill>
                <a:latin typeface="Helvetica" pitchFamily="34" charset="0"/>
                <a:cs typeface="Arial" charset="0"/>
              </a:defRPr>
            </a:lvl2pPr>
            <a:lvl3pPr marL="1143000" indent="-228600" eaLnBrk="0" hangingPunct="0">
              <a:defRPr>
                <a:solidFill>
                  <a:schemeClr val="tx1"/>
                </a:solidFill>
                <a:latin typeface="Helvetica" pitchFamily="34" charset="0"/>
                <a:cs typeface="Arial" charset="0"/>
              </a:defRPr>
            </a:lvl3pPr>
            <a:lvl4pPr marL="1600200" indent="-228600" eaLnBrk="0" hangingPunct="0">
              <a:defRPr>
                <a:solidFill>
                  <a:schemeClr val="tx1"/>
                </a:solidFill>
                <a:latin typeface="Helvetica" pitchFamily="34" charset="0"/>
                <a:cs typeface="Arial" charset="0"/>
              </a:defRPr>
            </a:lvl4pPr>
            <a:lvl5pPr marL="2057400" indent="-228600" eaLnBrk="0" hangingPunct="0">
              <a:defRPr>
                <a:solidFill>
                  <a:schemeClr val="tx1"/>
                </a:solidFill>
                <a:latin typeface="Helvetica" pitchFamily="34" charset="0"/>
                <a:cs typeface="Arial" charset="0"/>
              </a:defRPr>
            </a:lvl5pPr>
            <a:lvl6pPr marL="2514600" indent="-228600" eaLnBrk="0" fontAlgn="base" hangingPunct="0">
              <a:spcBef>
                <a:spcPct val="0"/>
              </a:spcBef>
              <a:spcAft>
                <a:spcPct val="0"/>
              </a:spcAft>
              <a:defRPr>
                <a:solidFill>
                  <a:schemeClr val="tx1"/>
                </a:solidFill>
                <a:latin typeface="Helvetica" pitchFamily="34" charset="0"/>
                <a:cs typeface="Arial" charset="0"/>
              </a:defRPr>
            </a:lvl6pPr>
            <a:lvl7pPr marL="2971800" indent="-228600" eaLnBrk="0" fontAlgn="base" hangingPunct="0">
              <a:spcBef>
                <a:spcPct val="0"/>
              </a:spcBef>
              <a:spcAft>
                <a:spcPct val="0"/>
              </a:spcAft>
              <a:defRPr>
                <a:solidFill>
                  <a:schemeClr val="tx1"/>
                </a:solidFill>
                <a:latin typeface="Helvetica" pitchFamily="34" charset="0"/>
                <a:cs typeface="Arial" charset="0"/>
              </a:defRPr>
            </a:lvl7pPr>
            <a:lvl8pPr marL="3429000" indent="-228600" eaLnBrk="0" fontAlgn="base" hangingPunct="0">
              <a:spcBef>
                <a:spcPct val="0"/>
              </a:spcBef>
              <a:spcAft>
                <a:spcPct val="0"/>
              </a:spcAft>
              <a:defRPr>
                <a:solidFill>
                  <a:schemeClr val="tx1"/>
                </a:solidFill>
                <a:latin typeface="Helvetica" pitchFamily="34" charset="0"/>
                <a:cs typeface="Arial" charset="0"/>
              </a:defRPr>
            </a:lvl8pPr>
            <a:lvl9pPr marL="3886200" indent="-228600" eaLnBrk="0" fontAlgn="base" hangingPunct="0">
              <a:spcBef>
                <a:spcPct val="0"/>
              </a:spcBef>
              <a:spcAft>
                <a:spcPct val="0"/>
              </a:spcAft>
              <a:defRPr>
                <a:solidFill>
                  <a:schemeClr val="tx1"/>
                </a:solidFill>
                <a:latin typeface="Helvetica" pitchFamily="34" charset="0"/>
                <a:cs typeface="Arial" charset="0"/>
              </a:defRPr>
            </a:lvl9pPr>
          </a:lstStyle>
          <a:p>
            <a:r>
              <a:rPr lang="en-US" altLang="ko-KR"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RIFT</a:t>
            </a:r>
          </a:p>
        </p:txBody>
      </p:sp>
      <p:pic>
        <p:nvPicPr>
          <p:cNvPr id="17" name="Picture 10" descr="C:\Users\ang\Desktop\features\TextonsLeungMalikSet.jpg">
            <a:extLst>
              <a:ext uri="{FF2B5EF4-FFF2-40B4-BE49-F238E27FC236}">
                <a16:creationId xmlns:a16="http://schemas.microsoft.com/office/drawing/2014/main" id="{7372C328-270E-4838-9448-CCE49CFC30A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6830" y="4817967"/>
            <a:ext cx="1479563" cy="51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C:\Users\ang\Desktop\features\TextonsMR8set.jpg">
            <a:extLst>
              <a:ext uri="{FF2B5EF4-FFF2-40B4-BE49-F238E27FC236}">
                <a16:creationId xmlns:a16="http://schemas.microsoft.com/office/drawing/2014/main" id="{1D4809F7-F0A1-4089-96DB-26CBE7FA44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60386" y="5307144"/>
            <a:ext cx="1490751" cy="513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3361E60B-E082-49E3-852F-1427C0CB67DC}"/>
              </a:ext>
            </a:extLst>
          </p:cNvPr>
          <p:cNvSpPr txBox="1">
            <a:spLocks noChangeArrowheads="1"/>
          </p:cNvSpPr>
          <p:nvPr/>
        </p:nvSpPr>
        <p:spPr bwMode="auto">
          <a:xfrm>
            <a:off x="2205830" y="5932687"/>
            <a:ext cx="8628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pitchFamily="34" charset="0"/>
                <a:cs typeface="Arial" charset="0"/>
              </a:defRPr>
            </a:lvl1pPr>
            <a:lvl2pPr marL="742950" indent="-285750" eaLnBrk="0" hangingPunct="0">
              <a:defRPr>
                <a:solidFill>
                  <a:schemeClr val="tx1"/>
                </a:solidFill>
                <a:latin typeface="Helvetica" pitchFamily="34" charset="0"/>
                <a:cs typeface="Arial" charset="0"/>
              </a:defRPr>
            </a:lvl2pPr>
            <a:lvl3pPr marL="1143000" indent="-228600" eaLnBrk="0" hangingPunct="0">
              <a:defRPr>
                <a:solidFill>
                  <a:schemeClr val="tx1"/>
                </a:solidFill>
                <a:latin typeface="Helvetica" pitchFamily="34" charset="0"/>
                <a:cs typeface="Arial" charset="0"/>
              </a:defRPr>
            </a:lvl3pPr>
            <a:lvl4pPr marL="1600200" indent="-228600" eaLnBrk="0" hangingPunct="0">
              <a:defRPr>
                <a:solidFill>
                  <a:schemeClr val="tx1"/>
                </a:solidFill>
                <a:latin typeface="Helvetica" pitchFamily="34" charset="0"/>
                <a:cs typeface="Arial" charset="0"/>
              </a:defRPr>
            </a:lvl4pPr>
            <a:lvl5pPr marL="2057400" indent="-228600" eaLnBrk="0" hangingPunct="0">
              <a:defRPr>
                <a:solidFill>
                  <a:schemeClr val="tx1"/>
                </a:solidFill>
                <a:latin typeface="Helvetica" pitchFamily="34" charset="0"/>
                <a:cs typeface="Arial" charset="0"/>
              </a:defRPr>
            </a:lvl5pPr>
            <a:lvl6pPr marL="2514600" indent="-228600" eaLnBrk="0" fontAlgn="base" hangingPunct="0">
              <a:spcBef>
                <a:spcPct val="0"/>
              </a:spcBef>
              <a:spcAft>
                <a:spcPct val="0"/>
              </a:spcAft>
              <a:defRPr>
                <a:solidFill>
                  <a:schemeClr val="tx1"/>
                </a:solidFill>
                <a:latin typeface="Helvetica" pitchFamily="34" charset="0"/>
                <a:cs typeface="Arial" charset="0"/>
              </a:defRPr>
            </a:lvl6pPr>
            <a:lvl7pPr marL="2971800" indent="-228600" eaLnBrk="0" fontAlgn="base" hangingPunct="0">
              <a:spcBef>
                <a:spcPct val="0"/>
              </a:spcBef>
              <a:spcAft>
                <a:spcPct val="0"/>
              </a:spcAft>
              <a:defRPr>
                <a:solidFill>
                  <a:schemeClr val="tx1"/>
                </a:solidFill>
                <a:latin typeface="Helvetica" pitchFamily="34" charset="0"/>
                <a:cs typeface="Arial" charset="0"/>
              </a:defRPr>
            </a:lvl7pPr>
            <a:lvl8pPr marL="3429000" indent="-228600" eaLnBrk="0" fontAlgn="base" hangingPunct="0">
              <a:spcBef>
                <a:spcPct val="0"/>
              </a:spcBef>
              <a:spcAft>
                <a:spcPct val="0"/>
              </a:spcAft>
              <a:defRPr>
                <a:solidFill>
                  <a:schemeClr val="tx1"/>
                </a:solidFill>
                <a:latin typeface="Helvetica" pitchFamily="34" charset="0"/>
                <a:cs typeface="Arial" charset="0"/>
              </a:defRPr>
            </a:lvl8pPr>
            <a:lvl9pPr marL="3886200" indent="-228600" eaLnBrk="0" fontAlgn="base" hangingPunct="0">
              <a:spcBef>
                <a:spcPct val="0"/>
              </a:spcBef>
              <a:spcAft>
                <a:spcPct val="0"/>
              </a:spcAft>
              <a:defRPr>
                <a:solidFill>
                  <a:schemeClr val="tx1"/>
                </a:solidFill>
                <a:latin typeface="Helvetica" pitchFamily="34" charset="0"/>
                <a:cs typeface="Arial" charset="0"/>
              </a:defRPr>
            </a:lvl9pPr>
          </a:lstStyle>
          <a:p>
            <a:r>
              <a:rPr lang="en-US" altLang="ko-KR" sz="14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Textons</a:t>
            </a:r>
            <a:endParaRPr lang="en-US" altLang="ko-KR"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0" name="TextBox 20">
            <a:extLst>
              <a:ext uri="{FF2B5EF4-FFF2-40B4-BE49-F238E27FC236}">
                <a16:creationId xmlns:a16="http://schemas.microsoft.com/office/drawing/2014/main" id="{182A5527-B758-4D42-B615-8F526D9A3B66}"/>
              </a:ext>
            </a:extLst>
          </p:cNvPr>
          <p:cNvSpPr txBox="1">
            <a:spLocks noChangeArrowheads="1"/>
          </p:cNvSpPr>
          <p:nvPr/>
        </p:nvSpPr>
        <p:spPr bwMode="auto">
          <a:xfrm>
            <a:off x="6549007" y="5840019"/>
            <a:ext cx="7383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pitchFamily="34" charset="0"/>
                <a:cs typeface="Arial" charset="0"/>
              </a:defRPr>
            </a:lvl1pPr>
            <a:lvl2pPr marL="742950" indent="-285750" eaLnBrk="0" hangingPunct="0">
              <a:defRPr>
                <a:solidFill>
                  <a:schemeClr val="tx1"/>
                </a:solidFill>
                <a:latin typeface="Helvetica" pitchFamily="34" charset="0"/>
                <a:cs typeface="Arial" charset="0"/>
              </a:defRPr>
            </a:lvl2pPr>
            <a:lvl3pPr marL="1143000" indent="-228600" eaLnBrk="0" hangingPunct="0">
              <a:defRPr>
                <a:solidFill>
                  <a:schemeClr val="tx1"/>
                </a:solidFill>
                <a:latin typeface="Helvetica" pitchFamily="34" charset="0"/>
                <a:cs typeface="Arial" charset="0"/>
              </a:defRPr>
            </a:lvl3pPr>
            <a:lvl4pPr marL="1600200" indent="-228600" eaLnBrk="0" hangingPunct="0">
              <a:defRPr>
                <a:solidFill>
                  <a:schemeClr val="tx1"/>
                </a:solidFill>
                <a:latin typeface="Helvetica" pitchFamily="34" charset="0"/>
                <a:cs typeface="Arial" charset="0"/>
              </a:defRPr>
            </a:lvl4pPr>
            <a:lvl5pPr marL="2057400" indent="-228600" eaLnBrk="0" hangingPunct="0">
              <a:defRPr>
                <a:solidFill>
                  <a:schemeClr val="tx1"/>
                </a:solidFill>
                <a:latin typeface="Helvetica" pitchFamily="34" charset="0"/>
                <a:cs typeface="Arial" charset="0"/>
              </a:defRPr>
            </a:lvl5pPr>
            <a:lvl6pPr marL="2514600" indent="-228600" eaLnBrk="0" fontAlgn="base" hangingPunct="0">
              <a:spcBef>
                <a:spcPct val="0"/>
              </a:spcBef>
              <a:spcAft>
                <a:spcPct val="0"/>
              </a:spcAft>
              <a:defRPr>
                <a:solidFill>
                  <a:schemeClr val="tx1"/>
                </a:solidFill>
                <a:latin typeface="Helvetica" pitchFamily="34" charset="0"/>
                <a:cs typeface="Arial" charset="0"/>
              </a:defRPr>
            </a:lvl6pPr>
            <a:lvl7pPr marL="2971800" indent="-228600" eaLnBrk="0" fontAlgn="base" hangingPunct="0">
              <a:spcBef>
                <a:spcPct val="0"/>
              </a:spcBef>
              <a:spcAft>
                <a:spcPct val="0"/>
              </a:spcAft>
              <a:defRPr>
                <a:solidFill>
                  <a:schemeClr val="tx1"/>
                </a:solidFill>
                <a:latin typeface="Helvetica" pitchFamily="34" charset="0"/>
                <a:cs typeface="Arial" charset="0"/>
              </a:defRPr>
            </a:lvl7pPr>
            <a:lvl8pPr marL="3429000" indent="-228600" eaLnBrk="0" fontAlgn="base" hangingPunct="0">
              <a:spcBef>
                <a:spcPct val="0"/>
              </a:spcBef>
              <a:spcAft>
                <a:spcPct val="0"/>
              </a:spcAft>
              <a:defRPr>
                <a:solidFill>
                  <a:schemeClr val="tx1"/>
                </a:solidFill>
                <a:latin typeface="Helvetica" pitchFamily="34" charset="0"/>
                <a:cs typeface="Arial" charset="0"/>
              </a:defRPr>
            </a:lvl8pPr>
            <a:lvl9pPr marL="3886200" indent="-228600" eaLnBrk="0" fontAlgn="base" hangingPunct="0">
              <a:spcBef>
                <a:spcPct val="0"/>
              </a:spcBef>
              <a:spcAft>
                <a:spcPct val="0"/>
              </a:spcAft>
              <a:defRPr>
                <a:solidFill>
                  <a:schemeClr val="tx1"/>
                </a:solidFill>
                <a:latin typeface="Helvetica" pitchFamily="34" charset="0"/>
                <a:cs typeface="Arial" charset="0"/>
              </a:defRPr>
            </a:lvl9pPr>
          </a:lstStyle>
          <a:p>
            <a:r>
              <a:rPr lang="en-US" altLang="ko-KR"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GLOH</a:t>
            </a:r>
          </a:p>
        </p:txBody>
      </p:sp>
    </p:spTree>
    <p:extLst>
      <p:ext uri="{BB962C8B-B14F-4D97-AF65-F5344CB8AC3E}">
        <p14:creationId xmlns:p14="http://schemas.microsoft.com/office/powerpoint/2010/main" val="1199535652"/>
      </p:ext>
    </p:extLst>
  </p:cSld>
  <p:clrMapOvr>
    <a:masterClrMapping/>
  </p:clrMapOvr>
  <mc:AlternateContent xmlns:mc="http://schemas.openxmlformats.org/markup-compatibility/2006" xmlns:p14="http://schemas.microsoft.com/office/powerpoint/2010/main">
    <mc:Choice Requires="p14">
      <p:transition spd="med" p14:dur="700" advTm="74327">
        <p:fade/>
      </p:transition>
    </mc:Choice>
    <mc:Fallback xmlns="">
      <p:transition spd="med" advTm="74327">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文本分类中的特征</a:t>
            </a:r>
          </a:p>
        </p:txBody>
      </p:sp>
      <p:sp>
        <p:nvSpPr>
          <p:cNvPr id="3" name="页脚占位符 2"/>
          <p:cNvSpPr>
            <a:spLocks noGrp="1"/>
          </p:cNvSpPr>
          <p:nvPr>
            <p:ph type="ftr" sz="quarter" idx="11"/>
          </p:nvPr>
        </p:nvSpPr>
        <p:spPr/>
        <p:txBody>
          <a:bodyPr/>
          <a:lstStyle/>
          <a:p>
            <a:r>
              <a:rPr lang="zh-CN" altLang="en-US" dirty="0"/>
              <a:t> </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46</a:t>
            </a:fld>
            <a:endParaRPr lang="zh-CN" altLang="en-US" dirty="0"/>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输入文本</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词袋表示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词汇量大小超过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5">
            <a:extLst>
              <a:ext uri="{FF2B5EF4-FFF2-40B4-BE49-F238E27FC236}">
                <a16:creationId xmlns:a16="http://schemas.microsoft.com/office/drawing/2014/main" id="{63FAFA42-883E-48C8-8AFA-241716CBAF87}"/>
              </a:ext>
            </a:extLst>
          </p:cNvPr>
          <p:cNvSpPr txBox="1"/>
          <p:nvPr/>
        </p:nvSpPr>
        <p:spPr>
          <a:xfrm>
            <a:off x="785673" y="1781094"/>
            <a:ext cx="7443927" cy="923330"/>
          </a:xfrm>
          <a:prstGeom prst="rect">
            <a:avLst/>
          </a:prstGeom>
          <a:noFill/>
        </p:spPr>
        <p:txBody>
          <a:bodyPr wrap="square" rtlCol="0">
            <a:spAutoFit/>
          </a:bodyPr>
          <a:lstStyle/>
          <a:p>
            <a:r>
              <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SJTU is a public research university in Shanghai, China, established in 1896. Now it is one of C9 universities in China.</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dirty="0"/>
          </a:p>
        </p:txBody>
      </p:sp>
      <p:sp>
        <p:nvSpPr>
          <p:cNvPr id="7" name="文本框 6">
            <a:extLst>
              <a:ext uri="{FF2B5EF4-FFF2-40B4-BE49-F238E27FC236}">
                <a16:creationId xmlns:a16="http://schemas.microsoft.com/office/drawing/2014/main" id="{950D944F-1DAE-445D-B93D-9AD1286160EA}"/>
              </a:ext>
            </a:extLst>
          </p:cNvPr>
          <p:cNvSpPr txBox="1"/>
          <p:nvPr/>
        </p:nvSpPr>
        <p:spPr>
          <a:xfrm>
            <a:off x="785673" y="3118803"/>
            <a:ext cx="7443926" cy="1200329"/>
          </a:xfrm>
          <a:prstGeom prst="rect">
            <a:avLst/>
          </a:prstGeom>
          <a:noFill/>
        </p:spPr>
        <p:txBody>
          <a:bodyPr wrap="square" rtlCol="0">
            <a:spAutoFit/>
          </a:bodyPr>
          <a:lstStyle/>
          <a:p>
            <a:r>
              <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SJTU:1, is:2, a:1, public:1, research:1, university:2, in:3, Shanghai:1, China:2, establish:1, 1896:1, now:1, it:1, one:1, of:1, C9:1</a:t>
            </a:r>
          </a:p>
          <a:p>
            <a:endParaRPr lang="zh-CN" altLang="en-US" dirty="0"/>
          </a:p>
        </p:txBody>
      </p:sp>
    </p:spTree>
    <p:extLst>
      <p:ext uri="{BB962C8B-B14F-4D97-AF65-F5344CB8AC3E}">
        <p14:creationId xmlns:p14="http://schemas.microsoft.com/office/powerpoint/2010/main" val="1571828747"/>
      </p:ext>
    </p:extLst>
  </p:cSld>
  <p:clrMapOvr>
    <a:masterClrMapping/>
  </p:clrMapOvr>
  <mc:AlternateContent xmlns:mc="http://schemas.openxmlformats.org/markup-compatibility/2006" xmlns:p14="http://schemas.microsoft.com/office/powerpoint/2010/main">
    <mc:Choice Requires="p14">
      <p:transition spd="med" p14:dur="700" advTm="78739">
        <p:fade/>
      </p:transition>
    </mc:Choice>
    <mc:Fallback xmlns="">
      <p:transition spd="med" advTm="78739">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特征选择</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p:txBody>
          <a:bodyPr/>
          <a:lstStyle/>
          <a:p>
            <a:r>
              <a:rPr lang="zh-CN" altLang="en-US" dirty="0"/>
              <a:t> </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47</a:t>
            </a:fld>
            <a:endParaRPr lang="zh-CN" altLang="en-US" dirty="0"/>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各种各样的特征表示使得每个数据实例被规范化为一个</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高维向量</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为了使模型可靠（</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即泛化误差小</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），需要大量的训练数据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泛化误差可以分解为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特征太少会增加模型</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偏差</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特征太多会增加模型</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方差</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特征选择：</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偏差和方差间的权衡</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FAFA42-883E-48C8-8AFA-241716CBAF87}"/>
                  </a:ext>
                </a:extLst>
              </p:cNvPr>
              <p:cNvSpPr txBox="1"/>
              <p:nvPr/>
            </p:nvSpPr>
            <p:spPr>
              <a:xfrm>
                <a:off x="1231180" y="2173744"/>
                <a:ext cx="6680447" cy="670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zh-CN" altLang="zh-CN" sz="2000" i="1">
                              <a:latin typeface="Cambria Math" panose="02040503050406030204" pitchFamily="18" charset="0"/>
                            </a:rPr>
                          </m:ctrlPr>
                        </m:eqArrPr>
                        <m:e>
                          <m:r>
                            <a:rPr lang="en-US" altLang="zh-CN" sz="2000" i="1">
                              <a:latin typeface="Cambria Math" panose="02040503050406030204" pitchFamily="18" charset="0"/>
                              <a:ea typeface="Cambria Math" panose="02040503050406030204" pitchFamily="18" charset="0"/>
                            </a:rPr>
                            <m:t>𝑁</m:t>
                          </m:r>
                          <m:r>
                            <a:rPr lang="en-US" altLang="zh-CN" sz="2000" i="1">
                              <a:latin typeface="Cambria Math" panose="02040503050406030204" pitchFamily="18" charset="0"/>
                              <a:ea typeface="Cambria Math" panose="02040503050406030204" pitchFamily="18" charset="0"/>
                            </a:rPr>
                            <m:t>≥</m:t>
                          </m:r>
                          <m:f>
                            <m:fPr>
                              <m:ctrlPr>
                                <a:rPr lang="zh-CN" altLang="zh-CN" sz="2000" i="1">
                                  <a:latin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1</m:t>
                              </m:r>
                            </m:num>
                            <m:den>
                              <m:r>
                                <a:rPr lang="en-US" altLang="zh-CN" sz="2000" i="1">
                                  <a:latin typeface="Cambria Math" panose="02040503050406030204" pitchFamily="18" charset="0"/>
                                  <a:ea typeface="Cambria Math" panose="02040503050406030204" pitchFamily="18" charset="0"/>
                                </a:rPr>
                                <m:t>2</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𝜖</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(64</m:t>
                          </m:r>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m:rPr>
                              <m:sty m:val="p"/>
                            </m:rPr>
                            <a:rPr lang="en-US" altLang="zh-CN" sz="2000" i="0">
                              <a:latin typeface="Cambria Math" panose="02040503050406030204" pitchFamily="18" charset="0"/>
                              <a:ea typeface="Cambria Math" panose="02040503050406030204" pitchFamily="18" charset="0"/>
                            </a:rPr>
                            <m:t>log</m:t>
                          </m:r>
                          <m:f>
                            <m:fPr>
                              <m:ctrlPr>
                                <a:rPr lang="zh-CN" altLang="zh-CN" sz="2000" i="1">
                                  <a:latin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1</m:t>
                              </m:r>
                            </m:num>
                            <m:den>
                              <m:r>
                                <a:rPr lang="en-US" altLang="zh-CN" sz="2000" i="1">
                                  <a:latin typeface="Cambria Math" panose="02040503050406030204" pitchFamily="18" charset="0"/>
                                  <a:ea typeface="Cambria Math" panose="02040503050406030204" pitchFamily="18" charset="0"/>
                                </a:rPr>
                                <m:t>𝛿</m:t>
                              </m:r>
                            </m:den>
                          </m:f>
                          <m:r>
                            <a:rPr lang="en-US" altLang="zh-CN" sz="2000" i="1">
                              <a:latin typeface="Cambria Math" panose="02040503050406030204" pitchFamily="18" charset="0"/>
                              <a:ea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𝑂</m:t>
                              </m:r>
                            </m:e>
                            <m:sub>
                              <m:r>
                                <a:rPr lang="en-US" altLang="zh-CN" sz="2000" i="1">
                                  <a:latin typeface="Cambria Math" panose="02040503050406030204" pitchFamily="18" charset="0"/>
                                  <a:ea typeface="Cambria Math" panose="02040503050406030204" pitchFamily="18" charset="0"/>
                                </a:rPr>
                                <m:t>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𝛿</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e>
                      </m:eqArr>
                    </m:oMath>
                  </m:oMathPara>
                </a14:m>
                <a:endParaRPr lang="en-US" altLang="zh-CN" sz="2000" dirty="0">
                  <a:latin typeface="Cambria Math" panose="02040503050406030204" pitchFamily="18" charset="0"/>
                  <a:ea typeface="Cambria Math" panose="02040503050406030204" pitchFamily="18" charset="0"/>
                  <a:cs typeface="阿里巴巴普惠体 R" panose="00020600040101010101" pitchFamily="18" charset="-122"/>
                </a:endParaRPr>
              </a:p>
            </p:txBody>
          </p:sp>
        </mc:Choice>
        <mc:Fallback xmlns="">
          <p:sp>
            <p:nvSpPr>
              <p:cNvPr id="6" name="文本框 5">
                <a:extLst>
                  <a:ext uri="{FF2B5EF4-FFF2-40B4-BE49-F238E27FC236}">
                    <a16:creationId xmlns:a16="http://schemas.microsoft.com/office/drawing/2014/main" id="{63FAFA42-883E-48C8-8AFA-241716CBAF87}"/>
                  </a:ext>
                </a:extLst>
              </p:cNvPr>
              <p:cNvSpPr txBox="1">
                <a:spLocks noRot="1" noChangeAspect="1" noMove="1" noResize="1" noEditPoints="1" noAdjustHandles="1" noChangeArrowheads="1" noChangeShapeType="1" noTextEdit="1"/>
              </p:cNvSpPr>
              <p:nvPr/>
            </p:nvSpPr>
            <p:spPr>
              <a:xfrm>
                <a:off x="1231180" y="2173744"/>
                <a:ext cx="6680447" cy="67056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0D944F-1DAE-445D-B93D-9AD1286160EA}"/>
                  </a:ext>
                </a:extLst>
              </p:cNvPr>
              <p:cNvSpPr txBox="1"/>
              <p:nvPr/>
            </p:nvSpPr>
            <p:spPr>
              <a:xfrm>
                <a:off x="1155720" y="3698625"/>
                <a:ext cx="6831368" cy="4171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000" i="1">
                              <a:latin typeface="Cambria Math" panose="02040503050406030204" pitchFamily="18" charset="0"/>
                            </a:rPr>
                          </m:ctrlPr>
                        </m:mPr>
                        <m:mr>
                          <m:e>
                            <m:r>
                              <m:rPr>
                                <m:nor/>
                              </m:rPr>
                              <a:rPr lang="en-US" altLang="zh-CN" sz="2000">
                                <a:latin typeface="Cambria Math" panose="02040503050406030204" pitchFamily="18" charset="0"/>
                                <a:ea typeface="Cambria Math" panose="02040503050406030204" pitchFamily="18" charset="0"/>
                              </a:rPr>
                              <m:t>Err</m:t>
                            </m:r>
                            <m:r>
                              <a:rPr lang="en-US" altLang="zh-CN" sz="2000" i="1">
                                <a:latin typeface="Cambria Math" panose="02040503050406030204" pitchFamily="18" charset="0"/>
                                <a:ea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0</m:t>
                                </m:r>
                              </m:sub>
                            </m:sSub>
                            <m:r>
                              <a:rPr lang="en-US" altLang="zh-CN" sz="2000" i="1">
                                <a:latin typeface="Cambria Math" panose="02040503050406030204" pitchFamily="18" charset="0"/>
                                <a:ea typeface="Cambria Math" panose="02040503050406030204" pitchFamily="18" charset="0"/>
                              </a:rPr>
                              <m:t>)</m:t>
                            </m:r>
                          </m:e>
                          <m:e>
                            <m:r>
                              <a:rPr lang="en-US" altLang="zh-CN" sz="2000" i="1">
                                <a:latin typeface="Cambria Math" panose="02040503050406030204" pitchFamily="18" charset="0"/>
                                <a:ea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𝜎</m:t>
                                </m:r>
                              </m:e>
                              <m:sub>
                                <m:r>
                                  <a:rPr lang="en-US" altLang="zh-CN" sz="2000" i="1">
                                    <a:latin typeface="Cambria Math" panose="02040503050406030204" pitchFamily="18" charset="0"/>
                                    <a:ea typeface="Cambria Math" panose="02040503050406030204" pitchFamily="18" charset="0"/>
                                  </a:rPr>
                                  <m:t>𝜖</m:t>
                                </m:r>
                              </m:sub>
                              <m:sup>
                                <m:r>
                                  <a:rPr lang="en-US" altLang="zh-CN" sz="2000" i="1">
                                    <a:latin typeface="Cambria Math" panose="02040503050406030204" pitchFamily="18" charset="0"/>
                                    <a:ea typeface="Cambria Math" panose="02040503050406030204" pitchFamily="18" charset="0"/>
                                  </a:rPr>
                                  <m:t>2</m:t>
                                </m:r>
                              </m:sup>
                            </m:sSubSup>
                            <m:r>
                              <a:rPr lang="en-US" altLang="zh-CN" sz="2000" i="1">
                                <a:latin typeface="Cambria Math" panose="02040503050406030204" pitchFamily="18" charset="0"/>
                                <a:ea typeface="Cambria Math" panose="02040503050406030204" pitchFamily="18" charset="0"/>
                              </a:rPr>
                              <m:t>+</m:t>
                            </m:r>
                            <m:sSup>
                              <m:sSupPr>
                                <m:ctrlPr>
                                  <a:rPr lang="zh-CN" altLang="zh-CN" sz="2000" i="1">
                                    <a:latin typeface="Cambria Math" panose="02040503050406030204" pitchFamily="18" charset="0"/>
                                  </a:rPr>
                                </m:ctrlPr>
                              </m:sSupPr>
                              <m:e>
                                <m:r>
                                  <m:rPr>
                                    <m:nor/>
                                  </m:rPr>
                                  <a:rPr lang="en-US" altLang="zh-CN" sz="2000">
                                    <a:latin typeface="Cambria Math" panose="02040503050406030204" pitchFamily="18" charset="0"/>
                                    <a:ea typeface="Cambria Math" panose="02040503050406030204" pitchFamily="18" charset="0"/>
                                  </a:rPr>
                                  <m:t>Bias</m:t>
                                </m:r>
                              </m:e>
                              <m:sup>
                                <m:r>
                                  <a:rPr lang="en-US" altLang="zh-CN" sz="2000" i="1">
                                    <a:latin typeface="Cambria Math" panose="02040503050406030204" pitchFamily="18" charset="0"/>
                                    <a:ea typeface="Cambria Math" panose="02040503050406030204" pitchFamily="18" charset="0"/>
                                  </a:rPr>
                                  <m:t>2</m:t>
                                </m:r>
                              </m:sup>
                            </m:sSup>
                            <m:r>
                              <a:rPr lang="en-US" altLang="zh-CN" sz="2000" i="1">
                                <a:latin typeface="Cambria Math" panose="02040503050406030204" pitchFamily="18" charset="0"/>
                                <a:ea typeface="Cambria Math" panose="02040503050406030204" pitchFamily="18" charset="0"/>
                              </a:rPr>
                              <m:t>(</m:t>
                            </m:r>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𝑓</m:t>
                                </m:r>
                              </m:e>
                            </m:acc>
                            <m:r>
                              <a:rPr lang="en-US" altLang="zh-CN" sz="2000" i="1">
                                <a:latin typeface="Cambria Math" panose="02040503050406030204" pitchFamily="18" charset="0"/>
                                <a:ea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0</m:t>
                                </m:r>
                              </m:sub>
                            </m:sSub>
                            <m:r>
                              <a:rPr lang="en-US" altLang="zh-CN" sz="2000" i="1">
                                <a:latin typeface="Cambria Math" panose="02040503050406030204" pitchFamily="18" charset="0"/>
                                <a:ea typeface="Cambria Math" panose="02040503050406030204" pitchFamily="18" charset="0"/>
                              </a:rPr>
                              <m:t>))+</m:t>
                            </m:r>
                            <m:r>
                              <m:rPr>
                                <m:nor/>
                              </m:rPr>
                              <a:rPr lang="en-US" altLang="zh-CN" sz="2000">
                                <a:latin typeface="Cambria Math" panose="02040503050406030204" pitchFamily="18" charset="0"/>
                                <a:ea typeface="Cambria Math" panose="02040503050406030204" pitchFamily="18" charset="0"/>
                              </a:rPr>
                              <m:t>Var</m:t>
                            </m:r>
                            <m:r>
                              <a:rPr lang="en-US" altLang="zh-CN" sz="2000" i="1">
                                <a:latin typeface="Cambria Math" panose="02040503050406030204" pitchFamily="18" charset="0"/>
                                <a:ea typeface="Cambria Math" panose="02040503050406030204" pitchFamily="18" charset="0"/>
                              </a:rPr>
                              <m:t>(</m:t>
                            </m:r>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𝑓</m:t>
                                </m:r>
                              </m:e>
                            </m:acc>
                            <m:r>
                              <a:rPr lang="en-US" altLang="zh-CN" sz="2000" i="1">
                                <a:latin typeface="Cambria Math" panose="02040503050406030204" pitchFamily="18" charset="0"/>
                                <a:ea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0</m:t>
                                </m:r>
                              </m:sub>
                            </m:sSub>
                            <m:r>
                              <a:rPr lang="en-US" altLang="zh-CN" sz="2000" i="1">
                                <a:latin typeface="Cambria Math" panose="02040503050406030204" pitchFamily="18" charset="0"/>
                                <a:ea typeface="Cambria Math" panose="02040503050406030204" pitchFamily="18" charset="0"/>
                              </a:rPr>
                              <m:t>))</m:t>
                            </m:r>
                          </m:e>
                        </m:mr>
                      </m:m>
                    </m:oMath>
                  </m:oMathPara>
                </a14:m>
                <a:endParaRPr lang="zh-CN" altLang="zh-CN" sz="20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950D944F-1DAE-445D-B93D-9AD1286160EA}"/>
                  </a:ext>
                </a:extLst>
              </p:cNvPr>
              <p:cNvSpPr txBox="1">
                <a:spLocks noRot="1" noChangeAspect="1" noMove="1" noResize="1" noEditPoints="1" noAdjustHandles="1" noChangeArrowheads="1" noChangeShapeType="1" noTextEdit="1"/>
              </p:cNvSpPr>
              <p:nvPr/>
            </p:nvSpPr>
            <p:spPr>
              <a:xfrm>
                <a:off x="1155720" y="3698625"/>
                <a:ext cx="6831368" cy="417102"/>
              </a:xfrm>
              <a:prstGeom prst="rect">
                <a:avLst/>
              </a:prstGeom>
              <a:blipFill>
                <a:blip r:embed="rId5"/>
                <a:stretch>
                  <a:fillRect t="-2941" b="-16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9951227"/>
      </p:ext>
    </p:extLst>
  </p:cSld>
  <p:clrMapOvr>
    <a:masterClrMapping/>
  </p:clrMapOvr>
  <mc:AlternateContent xmlns:mc="http://schemas.openxmlformats.org/markup-compatibility/2006" xmlns:p14="http://schemas.microsoft.com/office/powerpoint/2010/main">
    <mc:Choice Requires="p14">
      <p:transition spd="med" p14:dur="700" advTm="186069">
        <p:fade/>
      </p:transition>
    </mc:Choice>
    <mc:Fallback xmlns="">
      <p:transition spd="med" advTm="186069">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D59EE-E245-4514-AFE1-4629DEF1CBCE}"/>
              </a:ext>
            </a:extLst>
          </p:cNvPr>
          <p:cNvPicPr>
            <a:picLocks noChangeAspect="1"/>
          </p:cNvPicPr>
          <p:nvPr/>
        </p:nvPicPr>
        <p:blipFill>
          <a:blip r:embed="rId3"/>
          <a:stretch>
            <a:fillRect/>
          </a:stretch>
        </p:blipFill>
        <p:spPr>
          <a:xfrm>
            <a:off x="6377841" y="3722808"/>
            <a:ext cx="2137509" cy="2547256"/>
          </a:xfrm>
          <a:prstGeom prst="rect">
            <a:avLst/>
          </a:prstGeom>
        </p:spPr>
      </p:pic>
      <p:sp>
        <p:nvSpPr>
          <p:cNvPr id="2" name="标题 1"/>
          <p:cNvSpPr>
            <a:spLocks noGrp="1"/>
          </p:cNvSpPr>
          <p:nvPr>
            <p:ph type="title"/>
          </p:nvPr>
        </p:nvSpPr>
        <p:spPr>
          <a:xfrm>
            <a:off x="681738" y="411155"/>
            <a:ext cx="8137922" cy="617545"/>
          </a:xfrm>
        </p:spPr>
        <p:txBody>
          <a:bodyPr/>
          <a:lstStyle/>
          <a:p>
            <a:r>
              <a:rPr lang="zh-CN" altLang="en-US" dirty="0"/>
              <a:t>正则化的特征选择作用</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48</a:t>
            </a:fld>
            <a:endParaRPr lang="zh-CN" altLang="en-US" dirty="0"/>
          </a:p>
        </p:txBody>
      </p:sp>
      <mc:AlternateContent xmlns:mc="http://schemas.openxmlformats.org/markup-compatibility/2006" xmlns:a14="http://schemas.microsoft.com/office/drawing/2010/main">
        <mc:Choice Requires="a14">
          <p:sp>
            <p:nvSpPr>
              <p:cNvPr id="8" name="内容占位符 2 1">
                <a:extLst>
                  <a:ext uri="{FF2B5EF4-FFF2-40B4-BE49-F238E27FC236}">
                    <a16:creationId xmlns:a16="http://schemas.microsoft.com/office/drawing/2014/main" id="{B3758ED7-A151-4E49-B0D8-1BDF57C43408}"/>
                  </a:ext>
                </a:extLst>
              </p:cNvPr>
              <p:cNvSpPr txBox="1">
                <a:spLocks/>
              </p:cNvSpPr>
              <p:nvPr/>
            </p:nvSpPr>
            <p:spPr>
              <a:xfrm>
                <a:off x="503635" y="1509204"/>
                <a:ext cx="7436487" cy="47312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正则化（</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岭回归</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Ridge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Ω</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Sup>
                        <m:sSub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b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nary>
                        <m:naryPr>
                          <m: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𝑀</m:t>
                          </m:r>
                        </m:sup>
                        <m:e>
                          <m:sSubSup>
                            <m:sSub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bSup>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limLow>
                        <m:limLowPr>
                          <m:ctrl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𝑚𝑖𝑛</m:t>
                          </m:r>
                        </m:e>
                        <m:lim>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θ</m:t>
                          </m:r>
                        </m:lim>
                      </m:limLow>
                      <m:f>
                        <m:f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den>
                      </m:f>
                      <m:nary>
                        <m:naryPr>
                          <m:chr m:val="∑"/>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m:rPr>
                              <m:brk m:alnAt="23"/>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𝑁</m:t>
                          </m:r>
                        </m:sup>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ℒ</m:t>
                          </m:r>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𝑦</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m:t>
                              </m:r>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𝑓</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𝜃</m:t>
                                  </m:r>
                                </m:sub>
                              </m:sSub>
                              <m:d>
                                <m:d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dPr>
                                <m:e>
                                  <m:sSub>
                                    <m:sSubPr>
                                      <m:ctrlP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ctrlPr>
                                    </m:sSubPr>
                                    <m:e>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𝑥</m:t>
                                      </m:r>
                                    </m:e>
                                    <m:sub>
                                      <m:r>
                                        <a:rPr lang="en-US" altLang="zh-CN" i="1" dirty="0">
                                          <a:latin typeface="Cambria Math" panose="02040503050406030204" pitchFamily="18" charset="0"/>
                                          <a:ea typeface="Cambria Math" panose="02040503050406030204" pitchFamily="18" charset="0"/>
                                          <a:cs typeface="阿里巴巴普惠体 R" panose="00020600040101010101" pitchFamily="18" charset="-122"/>
                                        </a:rPr>
                                        <m:t>𝑖</m:t>
                                      </m:r>
                                    </m:sub>
                                  </m:sSub>
                                </m:e>
                              </m:d>
                            </m:e>
                          </m:d>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dirty="0" smtClean="0">
                              <a:latin typeface="Cambria Math" panose="02040503050406030204" pitchFamily="18" charset="0"/>
                              <a:ea typeface="Cambria Math" panose="02040503050406030204" pitchFamily="18" charset="0"/>
                              <a:cs typeface="阿里巴巴普惠体 R" panose="00020600040101010101" pitchFamily="18" charset="-122"/>
                            </a:rPr>
                            <m:t>𝜆</m:t>
                          </m:r>
                          <m:sSubSup>
                            <m:sSub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p>
                          </m:sSubSup>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正则化（</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套索</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LASSO</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eqArr>
                        <m:eqArrPr>
                          <m:ctrlPr>
                            <a:rPr lang="zh-CN"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𝛺</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𝑀</m:t>
                              </m:r>
                            </m:sup>
                            <m:e>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𝑚</m:t>
                                  </m:r>
                                </m:sub>
                              </m:sSub>
                              <m:r>
                                <a:rPr lang="en-US" altLang="zh-CN" i="1">
                                  <a:latin typeface="Cambria Math" panose="02040503050406030204" pitchFamily="18" charset="0"/>
                                  <a:ea typeface="Cambria Math" panose="02040503050406030204" pitchFamily="18" charset="0"/>
                                </a:rPr>
                                <m:t>|</m:t>
                              </m:r>
                            </m:e>
                          </m:nary>
                        </m:e>
                        <m:e>
                          <m:limLow>
                            <m:limLowPr>
                              <m:ctrlPr>
                                <a:rPr lang="zh-CN" altLang="zh-CN" i="1">
                                  <a:latin typeface="Cambria Math" panose="02040503050406030204" pitchFamily="18" charset="0"/>
                                </a:rPr>
                              </m:ctrlPr>
                            </m:limLowPr>
                            <m:e>
                              <m:r>
                                <a:rPr lang="en-US" altLang="zh-CN" i="1">
                                  <a:latin typeface="Cambria Math" panose="02040503050406030204" pitchFamily="18" charset="0"/>
                                  <a:ea typeface="Cambria Math" panose="02040503050406030204" pitchFamily="18" charset="0"/>
                                </a:rPr>
                                <m:t>𝑚𝑖𝑛</m:t>
                              </m:r>
                            </m:e>
                            <m:lim>
                              <m:r>
                                <a:rPr lang="en-US" altLang="zh-CN" i="1">
                                  <a:latin typeface="Cambria Math" panose="02040503050406030204" pitchFamily="18" charset="0"/>
                                  <a:ea typeface="Cambria Math" panose="02040503050406030204" pitchFamily="18" charset="0"/>
                                </a:rPr>
                                <m:t>𝜃</m:t>
                              </m:r>
                            </m:lim>
                          </m:limLow>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𝑁</m:t>
                              </m:r>
                            </m:den>
                          </m:f>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𝑁</m:t>
                              </m:r>
                            </m:sup>
                            <m:e>
                              <m:r>
                                <a:rPr lang="en-US" altLang="zh-CN" i="1">
                                  <a:latin typeface="Cambria Math" panose="02040503050406030204" pitchFamily="18" charset="0"/>
                                  <a:ea typeface="Cambria Math" panose="02040503050406030204" pitchFamily="18" charset="0"/>
                                </a:rPr>
                                <m:t>ℒ</m:t>
                              </m:r>
                            </m:e>
                          </m:nary>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𝜆</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1</m:t>
                              </m:r>
                            </m:sub>
                          </m:sSub>
                        </m:e>
                      </m:eqArr>
                    </m:oMath>
                  </m:oMathPara>
                </a14:m>
                <a:endParaRPr lang="zh-CN" altLang="zh-CN" dirty="0">
                  <a:latin typeface="Cambria Math" panose="02040503050406030204" pitchFamily="18" charset="0"/>
                </a:endParaRPr>
              </a:p>
              <a:p>
                <a:pPr marL="0" indent="0">
                  <a:buNone/>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a:extLst>
                  <a:ext uri="{FF2B5EF4-FFF2-40B4-BE49-F238E27FC236}">
                    <a16:creationId xmlns:a16="http://schemas.microsoft.com/office/drawing/2014/main" id="{B3758ED7-A151-4E49-B0D8-1BDF57C43408}"/>
                  </a:ext>
                </a:extLst>
              </p:cNvPr>
              <p:cNvSpPr txBox="1">
                <a:spLocks noRot="1" noChangeAspect="1" noMove="1" noResize="1" noEditPoints="1" noAdjustHandles="1" noChangeArrowheads="1" noChangeShapeType="1" noTextEdit="1"/>
              </p:cNvSpPr>
              <p:nvPr/>
            </p:nvSpPr>
            <p:spPr>
              <a:xfrm>
                <a:off x="503635" y="1509204"/>
                <a:ext cx="7436487" cy="4731260"/>
              </a:xfrm>
              <a:prstGeom prst="rect">
                <a:avLst/>
              </a:prstGeom>
              <a:blipFill>
                <a:blip r:embed="rId6"/>
                <a:stretch>
                  <a:fillRect l="-492" t="-77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BA966C3-AFC5-4FD3-A74C-7C4AFD67603A}"/>
              </a:ext>
            </a:extLst>
          </p:cNvPr>
          <p:cNvPicPr>
            <a:picLocks noChangeAspect="1"/>
          </p:cNvPicPr>
          <p:nvPr/>
        </p:nvPicPr>
        <p:blipFill>
          <a:blip r:embed="rId7"/>
          <a:stretch>
            <a:fillRect/>
          </a:stretch>
        </p:blipFill>
        <p:spPr>
          <a:xfrm>
            <a:off x="6357353" y="1175552"/>
            <a:ext cx="2157997" cy="2547256"/>
          </a:xfrm>
          <a:prstGeom prst="rect">
            <a:avLst/>
          </a:prstGeom>
        </p:spPr>
      </p:pic>
    </p:spTree>
    <p:extLst>
      <p:ext uri="{BB962C8B-B14F-4D97-AF65-F5344CB8AC3E}">
        <p14:creationId xmlns:p14="http://schemas.microsoft.com/office/powerpoint/2010/main" val="3288270461"/>
      </p:ext>
    </p:extLst>
  </p:cSld>
  <p:clrMapOvr>
    <a:masterClrMapping/>
  </p:clrMapOvr>
  <mc:AlternateContent xmlns:mc="http://schemas.openxmlformats.org/markup-compatibility/2006" xmlns:p14="http://schemas.microsoft.com/office/powerpoint/2010/main">
    <mc:Choice Requires="p14">
      <p:transition spd="med" p14:dur="700" advTm="78899">
        <p:fade/>
      </p:transition>
    </mc:Choice>
    <mc:Fallback xmlns="">
      <p:transition spd="med" advTm="78899">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特征选择方法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p:txBody>
          <a:bodyPr/>
          <a:lstStyle/>
          <a:p>
            <a:r>
              <a:rPr lang="zh-CN" altLang="en-US" dirty="0"/>
              <a:t> </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49</a:t>
            </a:fld>
            <a:endParaRPr lang="zh-CN" altLang="en-US" dirty="0"/>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无监督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有监督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aphicFrame>
        <p:nvGraphicFramePr>
          <p:cNvPr id="8" name="表格 7">
            <a:extLst>
              <a:ext uri="{FF2B5EF4-FFF2-40B4-BE49-F238E27FC236}">
                <a16:creationId xmlns:a16="http://schemas.microsoft.com/office/drawing/2014/main" id="{43B2E65C-55CE-46A8-92B6-F8B0BFD519EA}"/>
              </a:ext>
            </a:extLst>
          </p:cNvPr>
          <p:cNvGraphicFramePr>
            <a:graphicFrameLocks noGrp="1"/>
          </p:cNvGraphicFramePr>
          <p:nvPr>
            <p:extLst>
              <p:ext uri="{D42A27DB-BD31-4B8C-83A1-F6EECF244321}">
                <p14:modId xmlns:p14="http://schemas.microsoft.com/office/powerpoint/2010/main" val="3710447275"/>
              </p:ext>
            </p:extLst>
          </p:nvPr>
        </p:nvGraphicFramePr>
        <p:xfrm>
          <a:off x="935575" y="1894186"/>
          <a:ext cx="7271657" cy="1110197"/>
        </p:xfrm>
        <a:graphic>
          <a:graphicData uri="http://schemas.openxmlformats.org/drawingml/2006/table">
            <a:tbl>
              <a:tblPr bandRow="1">
                <a:tableStyleId>{5C22544A-7EE6-4342-B048-85BDC9FD1C3A}</a:tableStyleId>
              </a:tblPr>
              <a:tblGrid>
                <a:gridCol w="1558243">
                  <a:extLst>
                    <a:ext uri="{9D8B030D-6E8A-4147-A177-3AD203B41FA5}">
                      <a16:colId xmlns:a16="http://schemas.microsoft.com/office/drawing/2014/main" val="3461148016"/>
                    </a:ext>
                  </a:extLst>
                </a:gridCol>
                <a:gridCol w="2804750">
                  <a:extLst>
                    <a:ext uri="{9D8B030D-6E8A-4147-A177-3AD203B41FA5}">
                      <a16:colId xmlns:a16="http://schemas.microsoft.com/office/drawing/2014/main" val="682842507"/>
                    </a:ext>
                  </a:extLst>
                </a:gridCol>
                <a:gridCol w="2908664">
                  <a:extLst>
                    <a:ext uri="{9D8B030D-6E8A-4147-A177-3AD203B41FA5}">
                      <a16:colId xmlns:a16="http://schemas.microsoft.com/office/drawing/2014/main" val="4170229017"/>
                    </a:ext>
                  </a:extLst>
                </a:gridCol>
              </a:tblGrid>
              <a:tr h="368517">
                <a:tc>
                  <a:txBody>
                    <a:bodyPr/>
                    <a:lstStyle/>
                    <a:p>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非线性</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extLst>
                  <a:ext uri="{0D108BD9-81ED-4DB2-BD59-A6C34878D82A}">
                    <a16:rowId xmlns:a16="http://schemas.microsoft.com/office/drawing/2014/main" val="3966063442"/>
                  </a:ext>
                </a:extLst>
              </a:tr>
              <a:tr h="370840">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1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输入间的相关性</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1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输入间的互信息</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14902"/>
                      </a:srgbClr>
                    </a:solidFill>
                  </a:tcPr>
                </a:tc>
                <a:extLst>
                  <a:ext uri="{0D108BD9-81ED-4DB2-BD59-A6C34878D82A}">
                    <a16:rowId xmlns:a16="http://schemas.microsoft.com/office/drawing/2014/main" val="3195513786"/>
                  </a:ext>
                </a:extLst>
              </a:tr>
              <a:tr h="370840">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投影</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主成分分析</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流形学习，自组织映射</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extLst>
                  <a:ext uri="{0D108BD9-81ED-4DB2-BD59-A6C34878D82A}">
                    <a16:rowId xmlns:a16="http://schemas.microsoft.com/office/drawing/2014/main" val="2598453577"/>
                  </a:ext>
                </a:extLst>
              </a:tr>
            </a:tbl>
          </a:graphicData>
        </a:graphic>
      </p:graphicFrame>
      <p:graphicFrame>
        <p:nvGraphicFramePr>
          <p:cNvPr id="9" name="表格 8">
            <a:extLst>
              <a:ext uri="{FF2B5EF4-FFF2-40B4-BE49-F238E27FC236}">
                <a16:creationId xmlns:a16="http://schemas.microsoft.com/office/drawing/2014/main" id="{36361626-9829-42E8-9704-F1E212C8BEC1}"/>
              </a:ext>
            </a:extLst>
          </p:cNvPr>
          <p:cNvGraphicFramePr>
            <a:graphicFrameLocks noGrp="1"/>
          </p:cNvGraphicFramePr>
          <p:nvPr>
            <p:extLst>
              <p:ext uri="{D42A27DB-BD31-4B8C-83A1-F6EECF244321}">
                <p14:modId xmlns:p14="http://schemas.microsoft.com/office/powerpoint/2010/main" val="3157480460"/>
              </p:ext>
            </p:extLst>
          </p:nvPr>
        </p:nvGraphicFramePr>
        <p:xfrm>
          <a:off x="935575" y="4162550"/>
          <a:ext cx="7271657" cy="1529080"/>
        </p:xfrm>
        <a:graphic>
          <a:graphicData uri="http://schemas.openxmlformats.org/drawingml/2006/table">
            <a:tbl>
              <a:tblPr bandRow="1">
                <a:tableStyleId>{5C22544A-7EE6-4342-B048-85BDC9FD1C3A}</a:tableStyleId>
              </a:tblPr>
              <a:tblGrid>
                <a:gridCol w="1568600">
                  <a:extLst>
                    <a:ext uri="{9D8B030D-6E8A-4147-A177-3AD203B41FA5}">
                      <a16:colId xmlns:a16="http://schemas.microsoft.com/office/drawing/2014/main" val="20000"/>
                    </a:ext>
                  </a:extLst>
                </a:gridCol>
                <a:gridCol w="2794393">
                  <a:extLst>
                    <a:ext uri="{9D8B030D-6E8A-4147-A177-3AD203B41FA5}">
                      <a16:colId xmlns:a16="http://schemas.microsoft.com/office/drawing/2014/main" val="20001"/>
                    </a:ext>
                  </a:extLst>
                </a:gridCol>
                <a:gridCol w="2908664">
                  <a:extLst>
                    <a:ext uri="{9D8B030D-6E8A-4147-A177-3AD203B41FA5}">
                      <a16:colId xmlns:a16="http://schemas.microsoft.com/office/drawing/2014/main" val="20002"/>
                    </a:ext>
                  </a:extLst>
                </a:gridCol>
              </a:tblGrid>
              <a:tr h="370840">
                <a:tc>
                  <a:txBody>
                    <a:bodyPr/>
                    <a:lstStyle/>
                    <a:p>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非线性</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extLst>
                  <a:ext uri="{0D108BD9-81ED-4DB2-BD59-A6C34878D82A}">
                    <a16:rowId xmlns:a16="http://schemas.microsoft.com/office/drawing/2014/main" val="10000"/>
                  </a:ext>
                </a:extLst>
              </a:tr>
              <a:tr h="370840">
                <a:tc>
                  <a:txBody>
                    <a:bodyPr/>
                    <a:lstStyle/>
                    <a:p>
                      <a:pPr algn="l"/>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14902"/>
                      </a:srgbClr>
                    </a:solidFill>
                  </a:tcPr>
                </a:tc>
                <a:tc>
                  <a:txBody>
                    <a:bodyPr/>
                    <a:lstStyle/>
                    <a:p>
                      <a:pPr algn="l"/>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输入和目标间的相关性</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14902"/>
                      </a:srgbClr>
                    </a:solidFill>
                  </a:tcPr>
                </a:tc>
                <a:tc>
                  <a:txBody>
                    <a:bodyPr/>
                    <a:lstStyle/>
                    <a:p>
                      <a:pPr algn="l"/>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输入和目标间的互信息，贪心选择，遗传算法</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14902"/>
                      </a:srgbClr>
                    </a:solidFill>
                  </a:tcPr>
                </a:tc>
                <a:extLst>
                  <a:ext uri="{0D108BD9-81ED-4DB2-BD59-A6C34878D82A}">
                    <a16:rowId xmlns:a16="http://schemas.microsoft.com/office/drawing/2014/main" val="10001"/>
                  </a:ext>
                </a:extLst>
              </a:tr>
              <a:tr h="370840">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投影</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线性判别分析，偏最小二乘</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tc>
                  <a:txBody>
                    <a:bodyPr/>
                    <a:lstStyle/>
                    <a:p>
                      <a:r>
                        <a:rPr lang="zh-CN" alt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多层感知机，自编码器，投影追踪</a:t>
                      </a:r>
                      <a:endParaRPr lang="en-US" sz="1600" kern="1200" dirty="0">
                        <a:solidFill>
                          <a:schemeClr val="dk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nchor="ctr">
                    <a:solidFill>
                      <a:srgbClr val="29AAF5">
                        <a:alpha val="34902"/>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40124676"/>
      </p:ext>
    </p:extLst>
  </p:cSld>
  <p:clrMapOvr>
    <a:masterClrMapping/>
  </p:clrMapOvr>
  <mc:AlternateContent xmlns:mc="http://schemas.openxmlformats.org/markup-compatibility/2006" xmlns:p14="http://schemas.microsoft.com/office/powerpoint/2010/main">
    <mc:Choice Requires="p14">
      <p:transition spd="med" p14:dur="700" advTm="124732">
        <p:fade/>
      </p:transition>
    </mc:Choice>
    <mc:Fallback xmlns="">
      <p:transition spd="med" advTm="12473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学习理论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18679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计算复杂性</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或</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样本复杂性</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方面刻画具体的学习问题或具体算法的定理的总和</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例如，学习给定准确性的假设所必需的或者足够的训练实例的数量</a:t>
            </a:r>
          </a:p>
        </p:txBody>
      </p:sp>
      <p:pic>
        <p:nvPicPr>
          <p:cNvPr id="5" name="图片 4">
            <a:extLst>
              <a:ext uri="{FF2B5EF4-FFF2-40B4-BE49-F238E27FC236}">
                <a16:creationId xmlns:a16="http://schemas.microsoft.com/office/drawing/2014/main" id="{7D19DF53-616C-4625-808F-5469EEAFD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713" y="3254560"/>
            <a:ext cx="4962574" cy="865707"/>
          </a:xfrm>
          <a:prstGeom prst="rect">
            <a:avLst/>
          </a:prstGeom>
        </p:spPr>
      </p:pic>
      <p:sp>
        <p:nvSpPr>
          <p:cNvPr id="21" name="文本框 20">
            <a:extLst>
              <a:ext uri="{FF2B5EF4-FFF2-40B4-BE49-F238E27FC236}">
                <a16:creationId xmlns:a16="http://schemas.microsoft.com/office/drawing/2014/main" id="{933E808B-D2ED-48F0-BE58-774129737B96}"/>
              </a:ext>
            </a:extLst>
          </p:cNvPr>
          <p:cNvSpPr txBox="1"/>
          <p:nvPr/>
        </p:nvSpPr>
        <p:spPr>
          <a:xfrm>
            <a:off x="2332560" y="4564521"/>
            <a:ext cx="655436"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误差</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22" name="直接箭头连接符 21">
            <a:extLst>
              <a:ext uri="{FF2B5EF4-FFF2-40B4-BE49-F238E27FC236}">
                <a16:creationId xmlns:a16="http://schemas.microsoft.com/office/drawing/2014/main" id="{7FD8EDDA-86A5-4F62-8F21-1EB6156FC698}"/>
              </a:ext>
            </a:extLst>
          </p:cNvPr>
          <p:cNvCxnSpPr>
            <a:stCxn id="21" idx="0"/>
          </p:cNvCxnSpPr>
          <p:nvPr/>
        </p:nvCxnSpPr>
        <p:spPr>
          <a:xfrm flipV="1">
            <a:off x="2660278" y="4090723"/>
            <a:ext cx="3208" cy="4737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箭头连接符 22">
            <a:extLst>
              <a:ext uri="{FF2B5EF4-FFF2-40B4-BE49-F238E27FC236}">
                <a16:creationId xmlns:a16="http://schemas.microsoft.com/office/drawing/2014/main" id="{C26C234F-3DD7-4CAB-AE9A-35F5EC0551CD}"/>
              </a:ext>
            </a:extLst>
          </p:cNvPr>
          <p:cNvCxnSpPr>
            <a:cxnSpLocks/>
            <a:stCxn id="26" idx="0"/>
          </p:cNvCxnSpPr>
          <p:nvPr/>
        </p:nvCxnSpPr>
        <p:spPr>
          <a:xfrm flipV="1">
            <a:off x="4454389" y="4188262"/>
            <a:ext cx="0" cy="3762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a:extLst>
              <a:ext uri="{FF2B5EF4-FFF2-40B4-BE49-F238E27FC236}">
                <a16:creationId xmlns:a16="http://schemas.microsoft.com/office/drawing/2014/main" id="{1B38CF83-9D33-40E7-B632-42804F63B66B}"/>
              </a:ext>
            </a:extLst>
          </p:cNvPr>
          <p:cNvCxnSpPr>
            <a:cxnSpLocks/>
            <a:stCxn id="27" idx="0"/>
          </p:cNvCxnSpPr>
          <p:nvPr/>
        </p:nvCxnSpPr>
        <p:spPr>
          <a:xfrm flipV="1">
            <a:off x="5596272" y="4003183"/>
            <a:ext cx="0" cy="5613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a:extLst>
              <a:ext uri="{FF2B5EF4-FFF2-40B4-BE49-F238E27FC236}">
                <a16:creationId xmlns:a16="http://schemas.microsoft.com/office/drawing/2014/main" id="{23BA27C9-81BA-4598-BC44-E6F7A2FFA282}"/>
              </a:ext>
            </a:extLst>
          </p:cNvPr>
          <p:cNvCxnSpPr>
            <a:cxnSpLocks/>
            <a:stCxn id="28" idx="0"/>
          </p:cNvCxnSpPr>
          <p:nvPr/>
        </p:nvCxnSpPr>
        <p:spPr>
          <a:xfrm flipV="1">
            <a:off x="6657715" y="4173142"/>
            <a:ext cx="0" cy="3920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文本框 25">
            <a:extLst>
              <a:ext uri="{FF2B5EF4-FFF2-40B4-BE49-F238E27FC236}">
                <a16:creationId xmlns:a16="http://schemas.microsoft.com/office/drawing/2014/main" id="{05A8D54F-0B4D-4C78-A555-5EDB17C1A136}"/>
              </a:ext>
            </a:extLst>
          </p:cNvPr>
          <p:cNvSpPr txBox="1"/>
          <p:nvPr/>
        </p:nvSpPr>
        <p:spPr>
          <a:xfrm>
            <a:off x="4084568" y="4564521"/>
            <a:ext cx="739641" cy="646331"/>
          </a:xfrm>
          <a:prstGeom prst="rect">
            <a:avLst/>
          </a:prstGeom>
          <a:noFill/>
        </p:spPr>
        <p:txBody>
          <a:bodyPr wrap="square" rtlCol="0">
            <a:spAutoFit/>
          </a:bodyPr>
          <a:lstStyle/>
          <a:p>
            <a:pPr algn="ct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训练样本</a:t>
            </a:r>
            <a:endParaRPr 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7" name="文本框 26">
            <a:extLst>
              <a:ext uri="{FF2B5EF4-FFF2-40B4-BE49-F238E27FC236}">
                <a16:creationId xmlns:a16="http://schemas.microsoft.com/office/drawing/2014/main" id="{0E1E3DA5-F65D-44D3-87E6-B6A316309898}"/>
              </a:ext>
            </a:extLst>
          </p:cNvPr>
          <p:cNvSpPr txBox="1"/>
          <p:nvPr/>
        </p:nvSpPr>
        <p:spPr>
          <a:xfrm>
            <a:off x="5224274" y="4564521"/>
            <a:ext cx="743996" cy="646331"/>
          </a:xfrm>
          <a:prstGeom prst="rect">
            <a:avLst/>
          </a:prstGeom>
          <a:noFill/>
        </p:spPr>
        <p:txBody>
          <a:bodyPr wrap="square" rtlCol="0">
            <a:spAutoFit/>
          </a:bodyPr>
          <a:lstStyle/>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a:t>
            </a:r>
          </a:p>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空间</a:t>
            </a:r>
          </a:p>
        </p:txBody>
      </p:sp>
      <p:sp>
        <p:nvSpPr>
          <p:cNvPr id="28" name="文本框 27">
            <a:extLst>
              <a:ext uri="{FF2B5EF4-FFF2-40B4-BE49-F238E27FC236}">
                <a16:creationId xmlns:a16="http://schemas.microsoft.com/office/drawing/2014/main" id="{41892CC4-F62C-4873-AA09-6F5D20B13DDA}"/>
              </a:ext>
            </a:extLst>
          </p:cNvPr>
          <p:cNvSpPr txBox="1"/>
          <p:nvPr/>
        </p:nvSpPr>
        <p:spPr>
          <a:xfrm>
            <a:off x="6212157" y="4565200"/>
            <a:ext cx="891116" cy="646331"/>
          </a:xfrm>
          <a:prstGeom prst="rect">
            <a:avLst/>
          </a:prstGeom>
          <a:noFill/>
        </p:spPr>
        <p:txBody>
          <a:bodyPr wrap="square" rtlCol="0">
            <a:spAutoFit/>
          </a:bodyPr>
          <a:lstStyle/>
          <a:p>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正确的概率</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ustDataLst>
      <p:tags r:id="rId1"/>
    </p:custDataLst>
    <p:extLst>
      <p:ext uri="{BB962C8B-B14F-4D97-AF65-F5344CB8AC3E}">
        <p14:creationId xmlns:p14="http://schemas.microsoft.com/office/powerpoint/2010/main" val="1309933706"/>
      </p:ext>
    </p:extLst>
  </p:cSld>
  <p:clrMapOvr>
    <a:masterClrMapping/>
  </p:clrMapOvr>
  <mc:AlternateContent xmlns:mc="http://schemas.openxmlformats.org/markup-compatibility/2006" xmlns:p14="http://schemas.microsoft.com/office/powerpoint/2010/main">
    <mc:Choice Requires="p14">
      <p:transition spd="med" p14:dur="700" advTm="196377">
        <p:fade/>
      </p:transition>
    </mc:Choice>
    <mc:Fallback xmlns="">
      <p:transition spd="med" advTm="1963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27"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案例分析：特征选择方法学习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502443" y="6240464"/>
            <a:ext cx="6638190" cy="484532"/>
          </a:xfrm>
        </p:spPr>
        <p:txBody>
          <a:bodyPr/>
          <a:lstStyle/>
          <a:p>
            <a:r>
              <a:rPr lang="en-US" altLang="zh-CN" dirty="0"/>
              <a:t>Yang, </a:t>
            </a:r>
            <a:r>
              <a:rPr lang="en-US" altLang="zh-CN" dirty="0" err="1"/>
              <a:t>Yiming</a:t>
            </a:r>
            <a:r>
              <a:rPr lang="en-US" altLang="zh-CN" dirty="0"/>
              <a:t>, and Jan O. Pedersen. "A comparative study on feature selection in text categorization." </a:t>
            </a:r>
            <a:r>
              <a:rPr lang="en-US" altLang="zh-CN" i="1" dirty="0"/>
              <a:t>ICML</a:t>
            </a:r>
            <a:r>
              <a:rPr lang="en-US" altLang="zh-CN" dirty="0"/>
              <a:t>. Vol. 97. 1997.</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50</a:t>
            </a:fld>
            <a:endParaRPr lang="zh-CN" altLang="en-US" dirty="0"/>
          </a:p>
        </p:txBody>
      </p:sp>
      <p:sp>
        <p:nvSpPr>
          <p:cNvPr id="6" name="内容占位符 2">
            <a:extLst>
              <a:ext uri="{FF2B5EF4-FFF2-40B4-BE49-F238E27FC236}">
                <a16:creationId xmlns:a16="http://schemas.microsoft.com/office/drawing/2014/main" id="{9BE163D6-B723-4E20-84DD-6B54F335304B}"/>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论文：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学习任务：文本分类</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：词袋，每一维表示一个词</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数据实例</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：词的文件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：判断文本属于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个类别中的哪一类</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7" name="图片 6">
            <a:extLst>
              <a:ext uri="{FF2B5EF4-FFF2-40B4-BE49-F238E27FC236}">
                <a16:creationId xmlns:a16="http://schemas.microsoft.com/office/drawing/2014/main" id="{72E089DC-02F2-472A-8E7E-879E6E107600}"/>
              </a:ext>
            </a:extLst>
          </p:cNvPr>
          <p:cNvPicPr>
            <a:picLocks noChangeAspect="1"/>
          </p:cNvPicPr>
          <p:nvPr/>
        </p:nvPicPr>
        <p:blipFill rotWithShape="1">
          <a:blip r:embed="rId2"/>
          <a:srcRect t="8021"/>
          <a:stretch/>
        </p:blipFill>
        <p:spPr>
          <a:xfrm>
            <a:off x="744007" y="1681560"/>
            <a:ext cx="7654793" cy="2319454"/>
          </a:xfrm>
          <a:prstGeom prst="rect">
            <a:avLst/>
          </a:prstGeom>
        </p:spPr>
      </p:pic>
    </p:spTree>
    <p:extLst>
      <p:ext uri="{BB962C8B-B14F-4D97-AF65-F5344CB8AC3E}">
        <p14:creationId xmlns:p14="http://schemas.microsoft.com/office/powerpoint/2010/main" val="2776966344"/>
      </p:ext>
    </p:extLst>
  </p:cSld>
  <p:clrMapOvr>
    <a:masterClrMapping/>
  </p:clrMapOvr>
  <mc:AlternateContent xmlns:mc="http://schemas.openxmlformats.org/markup-compatibility/2006" xmlns:p14="http://schemas.microsoft.com/office/powerpoint/2010/main">
    <mc:Choice Requires="p14">
      <p:transition spd="med" p14:dur="700" advTm="35190">
        <p:fade/>
      </p:transition>
    </mc:Choice>
    <mc:Fallback xmlns="">
      <p:transition spd="med" advTm="3519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案例分析：特征选择方法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502443" y="6240464"/>
            <a:ext cx="6297368" cy="401405"/>
          </a:xfrm>
        </p:spPr>
        <p:txBody>
          <a:bodyPr/>
          <a:lstStyle/>
          <a:p>
            <a:r>
              <a:rPr lang="en-US" altLang="zh-CN"/>
              <a:t>Yang, Yiming, and Jan O. Pedersen. "A comparative study on feature selection in text categorization." </a:t>
            </a:r>
            <a:r>
              <a:rPr lang="en-US" altLang="zh-CN" i="1"/>
              <a:t>ICML</a:t>
            </a:r>
            <a:r>
              <a:rPr lang="en-US" altLang="zh-CN"/>
              <a:t>. Vol. 97. 1997.</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51</a:t>
            </a:fld>
            <a:endParaRPr lang="zh-CN" altLang="en-US" dirty="0"/>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文件频率（</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Document Frequency</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DF</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即包含该特征的文件的数量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选择高</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DF</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的特征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假设：低频特征要么包含很少的信息，要么对整体表现不会产生太大的影响</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信息增益（</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Information Gain</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IG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IG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表示了加入该特征后，为目标预测获得的信息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0D944F-1DAE-445D-B93D-9AD1286160EA}"/>
                  </a:ext>
                </a:extLst>
              </p:cNvPr>
              <p:cNvSpPr txBox="1"/>
              <p:nvPr/>
            </p:nvSpPr>
            <p:spPr>
              <a:xfrm>
                <a:off x="1155720" y="3784671"/>
                <a:ext cx="6831368" cy="191328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eqArr>
                        <m:eqArrPr>
                          <m:ctrlPr>
                            <a:rPr lang="zh-CN"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𝐺</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𝑡</m:t>
                              </m:r>
                            </m:e>
                          </m:d>
                          <m:r>
                            <a:rPr lang="en-US" altLang="zh-CN" i="1">
                              <a:latin typeface="Cambria Math" panose="02040503050406030204" pitchFamily="18" charset="0"/>
                              <a:ea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𝑚</m:t>
                              </m:r>
                            </m:sup>
                            <m:e>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e>
                              </m:d>
                              <m:r>
                                <m:rPr>
                                  <m:sty m:val="p"/>
                                </m:rPr>
                                <a:rPr lang="en-US" altLang="zh-CN" i="0">
                                  <a:latin typeface="Cambria Math" panose="02040503050406030204" pitchFamily="18" charset="0"/>
                                  <a:ea typeface="Cambria Math" panose="02040503050406030204" pitchFamily="18" charset="0"/>
                                </a:rPr>
                                <m:t>log</m:t>
                              </m:r>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e>
                              </m:d>
                            </m:e>
                          </m:nary>
                          <m:r>
                            <a:rPr lang="en-US" altLang="zh-CN" b="0" i="1" smtClean="0">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𝑃</m:t>
                          </m:r>
                          <m:d>
                            <m:dPr>
                              <m:ctrlPr>
                                <a:rPr lang="zh-CN"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𝑡</m:t>
                              </m:r>
                            </m:e>
                          </m:d>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𝑚</m:t>
                              </m:r>
                            </m:sup>
                            <m:e>
                              <m:r>
                                <a:rPr lang="en-US" altLang="zh-CN" i="1">
                                  <a:latin typeface="Cambria Math" panose="02040503050406030204" pitchFamily="18" charset="0"/>
                                  <a:ea typeface="Cambria Math" panose="02040503050406030204" pitchFamily="18" charset="0"/>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e>
                                <m:e>
                                  <m:r>
                                    <a:rPr lang="en-US" altLang="zh-CN" i="1">
                                      <a:latin typeface="Cambria Math" panose="02040503050406030204" pitchFamily="18" charset="0"/>
                                      <a:ea typeface="Cambria Math" panose="02040503050406030204" pitchFamily="18" charset="0"/>
                                    </a:rPr>
                                    <m:t>𝑡</m:t>
                                  </m:r>
                                </m:e>
                              </m:d>
                              <m:r>
                                <m:rPr>
                                  <m:sty m:val="p"/>
                                </m:rPr>
                                <a:rPr lang="en-US" altLang="zh-CN">
                                  <a:latin typeface="Cambria Math" panose="02040503050406030204" pitchFamily="18" charset="0"/>
                                  <a:ea typeface="Cambria Math" panose="02040503050406030204" pitchFamily="18" charset="0"/>
                                </a:rPr>
                                <m:t>log</m:t>
                              </m:r>
                              <m:r>
                                <a:rPr lang="en-US" altLang="zh-CN" i="1">
                                  <a:latin typeface="Cambria Math" panose="02040503050406030204" pitchFamily="18" charset="0"/>
                                  <a:ea typeface="Cambria Math" panose="02040503050406030204" pitchFamily="18" charset="0"/>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e>
                                <m:e>
                                  <m:r>
                                    <a:rPr lang="en-US" altLang="zh-CN" i="1">
                                      <a:latin typeface="Cambria Math" panose="02040503050406030204" pitchFamily="18" charset="0"/>
                                      <a:ea typeface="Cambria Math" panose="02040503050406030204" pitchFamily="18" charset="0"/>
                                    </a:rPr>
                                    <m:t>𝑡</m:t>
                                  </m:r>
                                </m:e>
                              </m:d>
                            </m:e>
                          </m:nary>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𝑃</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𝑡</m:t>
                                  </m:r>
                                </m:e>
                              </m:acc>
                            </m:e>
                          </m:d>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𝑚</m:t>
                              </m:r>
                            </m:sup>
                            <m:e>
                              <m:r>
                                <a:rPr lang="en-US" altLang="zh-CN" i="1">
                                  <a:latin typeface="Cambria Math" panose="02040503050406030204" pitchFamily="18" charset="0"/>
                                  <a:ea typeface="Cambria Math" panose="02040503050406030204" pitchFamily="18" charset="0"/>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e>
                                <m:e>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𝑡</m:t>
                                      </m:r>
                                    </m:e>
                                  </m:acc>
                                </m:e>
                              </m:d>
                              <m:r>
                                <m:rPr>
                                  <m:sty m:val="p"/>
                                </m:rPr>
                                <a:rPr lang="en-US" altLang="zh-CN">
                                  <a:latin typeface="Cambria Math" panose="02040503050406030204" pitchFamily="18" charset="0"/>
                                  <a:ea typeface="Cambria Math" panose="02040503050406030204" pitchFamily="18" charset="0"/>
                                </a:rPr>
                                <m:t>log</m:t>
                              </m:r>
                              <m:r>
                                <a:rPr lang="en-US" altLang="zh-CN" i="1">
                                  <a:latin typeface="Cambria Math" panose="02040503050406030204" pitchFamily="18" charset="0"/>
                                  <a:ea typeface="Cambria Math" panose="02040503050406030204" pitchFamily="18" charset="0"/>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e>
                                <m:e>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𝑡</m:t>
                                      </m:r>
                                    </m:e>
                                  </m:acc>
                                </m:e>
                              </m:d>
                            </m:e>
                          </m:nary>
                        </m:e>
                      </m:eqArr>
                    </m:oMath>
                  </m:oMathPara>
                </a14:m>
                <a:endParaRPr lang="zh-CN" altLang="zh-CN" dirty="0">
                  <a:latin typeface="Cambria Math" panose="02040503050406030204" pitchFamily="18" charset="0"/>
                </a:endParaRPr>
              </a:p>
              <a:p>
                <a:endParaRPr lang="zh-CN" altLang="en-US" dirty="0"/>
              </a:p>
            </p:txBody>
          </p:sp>
        </mc:Choice>
        <mc:Fallback xmlns="">
          <p:sp>
            <p:nvSpPr>
              <p:cNvPr id="7" name="文本框 6">
                <a:extLst>
                  <a:ext uri="{FF2B5EF4-FFF2-40B4-BE49-F238E27FC236}">
                    <a16:creationId xmlns:a16="http://schemas.microsoft.com/office/drawing/2014/main" id="{950D944F-1DAE-445D-B93D-9AD1286160EA}"/>
                  </a:ext>
                </a:extLst>
              </p:cNvPr>
              <p:cNvSpPr txBox="1">
                <a:spLocks noRot="1" noChangeAspect="1" noMove="1" noResize="1" noEditPoints="1" noAdjustHandles="1" noChangeArrowheads="1" noChangeShapeType="1" noTextEdit="1"/>
              </p:cNvSpPr>
              <p:nvPr/>
            </p:nvSpPr>
            <p:spPr>
              <a:xfrm>
                <a:off x="1155720" y="3784671"/>
                <a:ext cx="6831368" cy="191328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730014"/>
      </p:ext>
    </p:extLst>
  </p:cSld>
  <p:clrMapOvr>
    <a:masterClrMapping/>
  </p:clrMapOvr>
  <mc:AlternateContent xmlns:mc="http://schemas.openxmlformats.org/markup-compatibility/2006" xmlns:p14="http://schemas.microsoft.com/office/powerpoint/2010/main">
    <mc:Choice Requires="p14">
      <p:transition spd="med" p14:dur="700" advTm="134245">
        <p:fade/>
      </p:transition>
    </mc:Choice>
    <mc:Fallback xmlns="">
      <p:transition spd="med" advTm="134245">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案例分析：特征选择方法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52</a:t>
            </a:fld>
            <a:endParaRPr lang="zh-CN" altLang="en-US" dirty="0"/>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互信息（</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Mutual Information, MI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两个随机变量间的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衡量了两个变量间的相互依赖性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和目标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作为两个独立变量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的互信息可以表示为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同时出现的文件数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出现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不出现的文件数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不出现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出现的文件数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：总文件数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FAFA42-883E-48C8-8AFA-241716CBAF87}"/>
                  </a:ext>
                </a:extLst>
              </p:cNvPr>
              <p:cNvSpPr txBox="1"/>
              <p:nvPr/>
            </p:nvSpPr>
            <p:spPr>
              <a:xfrm>
                <a:off x="1231180" y="3716368"/>
                <a:ext cx="6680447" cy="669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den>
                      </m:f>
                    </m:oMath>
                  </m:oMathPara>
                </a14:m>
                <a:endParaRPr lang="zh-CN" altLang="zh-CN"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63FAFA42-883E-48C8-8AFA-241716CBAF87}"/>
                  </a:ext>
                </a:extLst>
              </p:cNvPr>
              <p:cNvSpPr txBox="1">
                <a:spLocks noRot="1" noChangeAspect="1" noMove="1" noResize="1" noEditPoints="1" noAdjustHandles="1" noChangeArrowheads="1" noChangeShapeType="1" noTextEdit="1"/>
              </p:cNvSpPr>
              <p:nvPr/>
            </p:nvSpPr>
            <p:spPr>
              <a:xfrm>
                <a:off x="1231180" y="3716368"/>
                <a:ext cx="6680447" cy="6690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0D944F-1DAE-445D-B93D-9AD1286160EA}"/>
                  </a:ext>
                </a:extLst>
              </p:cNvPr>
              <p:cNvSpPr txBox="1"/>
              <p:nvPr/>
            </p:nvSpPr>
            <p:spPr>
              <a:xfrm>
                <a:off x="1155719" y="2141732"/>
                <a:ext cx="6831368" cy="798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zh-CN"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r>
                            <a:rPr lang="en-US" altLang="zh-CN" i="1">
                              <a:latin typeface="Cambria Math" panose="02040503050406030204" pitchFamily="18" charset="0"/>
                              <a:ea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sub>
                            <m:sup/>
                            <m:e>
                              <m:r>
                                <a:rPr lang="en-US" altLang="zh-CN" b="0" i="1" smtClean="0">
                                  <a:latin typeface="Cambria Math" panose="02040503050406030204" pitchFamily="18" charset="0"/>
                                  <a:ea typeface="Cambria Math" panose="02040503050406030204" pitchFamily="18" charset="0"/>
                                </a:rPr>
                                <m:t> </m:t>
                              </m:r>
                            </m:e>
                          </m:nary>
                          <m:nary>
                            <m:naryPr>
                              <m:chr m:val="∑"/>
                              <m:limLoc m:val="undOvr"/>
                              <m:grow m:val="on"/>
                              <m:supHide m:val="on"/>
                              <m:ctrlPr>
                                <a:rPr lang="zh-CN" altLang="zh-CN" i="1" smtClean="0">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𝑋</m:t>
                              </m:r>
                            </m:sub>
                            <m:sup/>
                            <m:e>
                              <m:r>
                                <a:rPr lang="en-US" altLang="zh-CN" b="0" i="1" smtClean="0">
                                  <a:latin typeface="Cambria Math" panose="02040503050406030204" pitchFamily="18" charset="0"/>
                                  <a:ea typeface="Cambria Math" panose="02040503050406030204" pitchFamily="18" charset="0"/>
                                </a:rPr>
                                <m:t> </m:t>
                              </m:r>
                            </m:e>
                          </m:nary>
                          <m:r>
                            <m:rPr>
                              <m:sty m:val="p"/>
                            </m:rPr>
                            <a:rPr lang="en-US" altLang="zh-CN" smtClean="0">
                              <a:latin typeface="Cambria Math" panose="02040503050406030204" pitchFamily="18" charset="0"/>
                              <a:ea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den>
                          </m:f>
                        </m:e>
                      </m:eqArr>
                    </m:oMath>
                  </m:oMathPara>
                </a14:m>
                <a:endParaRPr lang="zh-CN" altLang="zh-CN"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950D944F-1DAE-445D-B93D-9AD1286160EA}"/>
                  </a:ext>
                </a:extLst>
              </p:cNvPr>
              <p:cNvSpPr txBox="1">
                <a:spLocks noRot="1" noChangeAspect="1" noMove="1" noResize="1" noEditPoints="1" noAdjustHandles="1" noChangeArrowheads="1" noChangeShapeType="1" noTextEdit="1"/>
              </p:cNvSpPr>
              <p:nvPr/>
            </p:nvSpPr>
            <p:spPr>
              <a:xfrm>
                <a:off x="1155719" y="2141732"/>
                <a:ext cx="6831368" cy="798937"/>
              </a:xfrm>
              <a:prstGeom prst="rect">
                <a:avLst/>
              </a:prstGeom>
              <a:blipFill>
                <a:blip r:embed="rId5"/>
                <a:stretch>
                  <a:fillRect/>
                </a:stretch>
              </a:blipFill>
            </p:spPr>
            <p:txBody>
              <a:bodyPr/>
              <a:lstStyle/>
              <a:p>
                <a:r>
                  <a:rPr lang="zh-CN" altLang="en-US">
                    <a:noFill/>
                  </a:rPr>
                  <a:t> </a:t>
                </a:r>
              </a:p>
            </p:txBody>
          </p:sp>
        </mc:Fallback>
      </mc:AlternateContent>
      <p:sp>
        <p:nvSpPr>
          <p:cNvPr id="8" name="页脚占位符 2">
            <a:extLst>
              <a:ext uri="{FF2B5EF4-FFF2-40B4-BE49-F238E27FC236}">
                <a16:creationId xmlns:a16="http://schemas.microsoft.com/office/drawing/2014/main" id="{59C33D8F-671C-E30B-56DF-0D69503FA4A1}"/>
              </a:ext>
            </a:extLst>
          </p:cNvPr>
          <p:cNvSpPr>
            <a:spLocks noGrp="1"/>
          </p:cNvSpPr>
          <p:nvPr>
            <p:ph type="ftr" sz="quarter" idx="11"/>
          </p:nvPr>
        </p:nvSpPr>
        <p:spPr>
          <a:xfrm>
            <a:off x="502443" y="6240464"/>
            <a:ext cx="6297368" cy="401405"/>
          </a:xfrm>
        </p:spPr>
        <p:txBody>
          <a:bodyPr/>
          <a:lstStyle/>
          <a:p>
            <a:r>
              <a:rPr lang="en-US" altLang="zh-CN"/>
              <a:t>Yang, Yiming, and Jan O. Pedersen. "A comparative study on feature selection in text categorization." </a:t>
            </a:r>
            <a:r>
              <a:rPr lang="en-US" altLang="zh-CN" i="1"/>
              <a:t>ICML</a:t>
            </a:r>
            <a:r>
              <a:rPr lang="en-US" altLang="zh-CN"/>
              <a:t>. Vol. 97. 1997.</a:t>
            </a:r>
            <a:endParaRPr lang="en-US" altLang="zh-CN" dirty="0"/>
          </a:p>
        </p:txBody>
      </p:sp>
    </p:spTree>
    <p:extLst>
      <p:ext uri="{BB962C8B-B14F-4D97-AF65-F5344CB8AC3E}">
        <p14:creationId xmlns:p14="http://schemas.microsoft.com/office/powerpoint/2010/main" val="4153909458"/>
      </p:ext>
    </p:extLst>
  </p:cSld>
  <p:clrMapOvr>
    <a:masterClrMapping/>
  </p:clrMapOvr>
  <mc:AlternateContent xmlns:mc="http://schemas.openxmlformats.org/markup-compatibility/2006" xmlns:p14="http://schemas.microsoft.com/office/powerpoint/2010/main">
    <mc:Choice Requires="p14">
      <p:transition spd="med" p14:dur="700" advTm="112352">
        <p:fade/>
      </p:transition>
    </mc:Choice>
    <mc:Fallback xmlns="">
      <p:transition spd="med" advTm="112352">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案例分析：特征选择方法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53</a:t>
            </a:fld>
            <a:endParaRPr lang="zh-CN" altLang="en-US" dirty="0"/>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互信息（</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Mutual Information, MI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两个随机变量间的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衡量了两个变量间的相互依赖性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和目标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作为两个独立变量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的互信息可以表示为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测量特征好坏的两种方法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FAFA42-883E-48C8-8AFA-241716CBAF87}"/>
                  </a:ext>
                </a:extLst>
              </p:cNvPr>
              <p:cNvSpPr txBox="1"/>
              <p:nvPr/>
            </p:nvSpPr>
            <p:spPr>
              <a:xfrm>
                <a:off x="1231180" y="3716368"/>
                <a:ext cx="6680447" cy="669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den>
                      </m:f>
                    </m:oMath>
                  </m:oMathPara>
                </a14:m>
                <a:endParaRPr lang="zh-CN" altLang="zh-CN"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63FAFA42-883E-48C8-8AFA-241716CBAF87}"/>
                  </a:ext>
                </a:extLst>
              </p:cNvPr>
              <p:cNvSpPr txBox="1">
                <a:spLocks noRot="1" noChangeAspect="1" noMove="1" noResize="1" noEditPoints="1" noAdjustHandles="1" noChangeArrowheads="1" noChangeShapeType="1" noTextEdit="1"/>
              </p:cNvSpPr>
              <p:nvPr/>
            </p:nvSpPr>
            <p:spPr>
              <a:xfrm>
                <a:off x="1231180" y="3716368"/>
                <a:ext cx="6680447" cy="6690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0D944F-1DAE-445D-B93D-9AD1286160EA}"/>
                  </a:ext>
                </a:extLst>
              </p:cNvPr>
              <p:cNvSpPr txBox="1"/>
              <p:nvPr/>
            </p:nvSpPr>
            <p:spPr>
              <a:xfrm>
                <a:off x="1155719" y="2141732"/>
                <a:ext cx="6831368" cy="798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zh-CN"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r>
                            <a:rPr lang="en-US" altLang="zh-CN" i="1">
                              <a:latin typeface="Cambria Math" panose="02040503050406030204" pitchFamily="18" charset="0"/>
                              <a:ea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sub>
                            <m:sup/>
                            <m:e>
                              <m:r>
                                <a:rPr lang="en-US" altLang="zh-CN" b="0" i="1" smtClean="0">
                                  <a:latin typeface="Cambria Math" panose="02040503050406030204" pitchFamily="18" charset="0"/>
                                  <a:ea typeface="Cambria Math" panose="02040503050406030204" pitchFamily="18" charset="0"/>
                                </a:rPr>
                                <m:t> </m:t>
                              </m:r>
                            </m:e>
                          </m:nary>
                          <m:nary>
                            <m:naryPr>
                              <m:chr m:val="∑"/>
                              <m:limLoc m:val="undOvr"/>
                              <m:grow m:val="on"/>
                              <m:supHide m:val="on"/>
                              <m:ctrlPr>
                                <a:rPr lang="zh-CN" altLang="zh-CN" i="1" smtClean="0">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𝑋</m:t>
                              </m:r>
                            </m:sub>
                            <m:sup/>
                            <m:e>
                              <m:r>
                                <a:rPr lang="en-US" altLang="zh-CN" b="0" i="1" smtClean="0">
                                  <a:latin typeface="Cambria Math" panose="02040503050406030204" pitchFamily="18" charset="0"/>
                                  <a:ea typeface="Cambria Math" panose="02040503050406030204" pitchFamily="18" charset="0"/>
                                </a:rPr>
                                <m:t> </m:t>
                              </m:r>
                            </m:e>
                          </m:nary>
                          <m:r>
                            <m:rPr>
                              <m:sty m:val="p"/>
                            </m:rPr>
                            <a:rPr lang="en-US" altLang="zh-CN">
                              <a:latin typeface="Cambria Math" panose="02040503050406030204" pitchFamily="18" charset="0"/>
                              <a:ea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den>
                          </m:f>
                        </m:e>
                      </m:eqArr>
                    </m:oMath>
                  </m:oMathPara>
                </a14:m>
                <a:endParaRPr lang="zh-CN" altLang="zh-CN"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950D944F-1DAE-445D-B93D-9AD1286160EA}"/>
                  </a:ext>
                </a:extLst>
              </p:cNvPr>
              <p:cNvSpPr txBox="1">
                <a:spLocks noRot="1" noChangeAspect="1" noMove="1" noResize="1" noEditPoints="1" noAdjustHandles="1" noChangeArrowheads="1" noChangeShapeType="1" noTextEdit="1"/>
              </p:cNvSpPr>
              <p:nvPr/>
            </p:nvSpPr>
            <p:spPr>
              <a:xfrm>
                <a:off x="1155719" y="2141732"/>
                <a:ext cx="6831368" cy="79893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5112F2F-95E9-4611-9021-84D9F74E806C}"/>
                  </a:ext>
                </a:extLst>
              </p:cNvPr>
              <p:cNvSpPr txBox="1"/>
              <p:nvPr/>
            </p:nvSpPr>
            <p:spPr>
              <a:xfrm>
                <a:off x="1296140" y="5161161"/>
                <a:ext cx="3105151" cy="8443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𝐼</m:t>
                          </m:r>
                        </m:e>
                        <m:sub>
                          <m:r>
                            <m:rPr>
                              <m:nor/>
                            </m:rPr>
                            <a:rPr lang="en-US" altLang="zh-CN">
                              <a:latin typeface="Cambria Math" panose="02040503050406030204" pitchFamily="18" charset="0"/>
                              <a:ea typeface="Cambria Math" panose="02040503050406030204" pitchFamily="18" charset="0"/>
                            </a:rPr>
                            <m:t>avg</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𝑚</m:t>
                          </m:r>
                        </m:sup>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e>
                      </m:nary>
                    </m:oMath>
                  </m:oMathPara>
                </a14:m>
                <a:endParaRPr lang="zh-CN" altLang="zh-CN"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B5112F2F-95E9-4611-9021-84D9F74E806C}"/>
                  </a:ext>
                </a:extLst>
              </p:cNvPr>
              <p:cNvSpPr txBox="1">
                <a:spLocks noRot="1" noChangeAspect="1" noMove="1" noResize="1" noEditPoints="1" noAdjustHandles="1" noChangeArrowheads="1" noChangeShapeType="1" noTextEdit="1"/>
              </p:cNvSpPr>
              <p:nvPr/>
            </p:nvSpPr>
            <p:spPr>
              <a:xfrm>
                <a:off x="1296140" y="5161161"/>
                <a:ext cx="3105151" cy="8443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418033B-40FC-461A-9254-556463543CA4}"/>
                  </a:ext>
                </a:extLst>
              </p:cNvPr>
              <p:cNvSpPr txBox="1"/>
              <p:nvPr/>
            </p:nvSpPr>
            <p:spPr>
              <a:xfrm>
                <a:off x="4571403" y="5338478"/>
                <a:ext cx="3105151" cy="515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𝐼</m:t>
                          </m:r>
                        </m:e>
                        <m:sub>
                          <m:r>
                            <m:rPr>
                              <m:nor/>
                            </m:rPr>
                            <a:rPr lang="en-US" altLang="zh-CN">
                              <a:latin typeface="Cambria Math" panose="02040503050406030204" pitchFamily="18" charset="0"/>
                              <a:ea typeface="Cambria Math" panose="02040503050406030204" pitchFamily="18" charset="0"/>
                            </a:rPr>
                            <m:t>max</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limUpp>
                        <m:limUppPr>
                          <m:ctrlPr>
                            <a:rPr lang="zh-CN" altLang="zh-CN" i="1">
                              <a:latin typeface="Cambria Math" panose="02040503050406030204" pitchFamily="18" charset="0"/>
                            </a:rPr>
                          </m:ctrlPr>
                        </m:limUppPr>
                        <m:e>
                          <m:limLow>
                            <m:limLowPr>
                              <m:ctrlPr>
                                <a:rPr lang="zh-CN" altLang="zh-CN" i="1">
                                  <a:latin typeface="Cambria Math" panose="02040503050406030204" pitchFamily="18" charset="0"/>
                                </a:rPr>
                              </m:ctrlPr>
                            </m:limLowPr>
                            <m:e>
                              <m:r>
                                <m:rPr>
                                  <m:sty m:val="p"/>
                                </m:rPr>
                                <a:rPr lang="en-US" altLang="zh-CN" i="0">
                                  <a:latin typeface="Cambria Math" panose="02040503050406030204" pitchFamily="18" charset="0"/>
                                  <a:ea typeface="Cambria Math" panose="02040503050406030204" pitchFamily="18" charset="0"/>
                                </a:rPr>
                                <m:t>max</m:t>
                              </m:r>
                            </m:e>
                            <m:lim>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lim>
                          </m:limLow>
                        </m:e>
                        <m:lim>
                          <m:r>
                            <a:rPr lang="en-US" altLang="zh-CN" i="1">
                              <a:latin typeface="Cambria Math" panose="02040503050406030204" pitchFamily="18" charset="0"/>
                              <a:ea typeface="Cambria Math" panose="02040503050406030204" pitchFamily="18" charset="0"/>
                            </a:rPr>
                            <m:t>𝑚</m:t>
                          </m:r>
                        </m:lim>
                      </m:limUp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oMath>
                  </m:oMathPara>
                </a14:m>
                <a:endParaRPr lang="zh-CN" altLang="zh-CN"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B418033B-40FC-461A-9254-556463543CA4}"/>
                  </a:ext>
                </a:extLst>
              </p:cNvPr>
              <p:cNvSpPr txBox="1">
                <a:spLocks noRot="1" noChangeAspect="1" noMove="1" noResize="1" noEditPoints="1" noAdjustHandles="1" noChangeArrowheads="1" noChangeShapeType="1" noTextEdit="1"/>
              </p:cNvSpPr>
              <p:nvPr/>
            </p:nvSpPr>
            <p:spPr>
              <a:xfrm>
                <a:off x="4571403" y="5338478"/>
                <a:ext cx="3105151" cy="515141"/>
              </a:xfrm>
              <a:prstGeom prst="rect">
                <a:avLst/>
              </a:prstGeom>
              <a:blipFill>
                <a:blip r:embed="rId7"/>
                <a:stretch>
                  <a:fillRect b="-3571"/>
                </a:stretch>
              </a:blipFill>
            </p:spPr>
            <p:txBody>
              <a:bodyPr/>
              <a:lstStyle/>
              <a:p>
                <a:r>
                  <a:rPr lang="zh-CN" altLang="en-US">
                    <a:noFill/>
                  </a:rPr>
                  <a:t> </a:t>
                </a:r>
              </a:p>
            </p:txBody>
          </p:sp>
        </mc:Fallback>
      </mc:AlternateContent>
      <p:sp>
        <p:nvSpPr>
          <p:cNvPr id="10" name="页脚占位符 2">
            <a:extLst>
              <a:ext uri="{FF2B5EF4-FFF2-40B4-BE49-F238E27FC236}">
                <a16:creationId xmlns:a16="http://schemas.microsoft.com/office/drawing/2014/main" id="{5114D2B4-522F-9E46-459F-0323137B01E1}"/>
              </a:ext>
            </a:extLst>
          </p:cNvPr>
          <p:cNvSpPr>
            <a:spLocks noGrp="1"/>
          </p:cNvSpPr>
          <p:nvPr>
            <p:ph type="ftr" sz="quarter" idx="11"/>
          </p:nvPr>
        </p:nvSpPr>
        <p:spPr>
          <a:xfrm>
            <a:off x="502443" y="6240464"/>
            <a:ext cx="6297368" cy="401405"/>
          </a:xfrm>
        </p:spPr>
        <p:txBody>
          <a:bodyPr/>
          <a:lstStyle/>
          <a:p>
            <a:r>
              <a:rPr lang="en-US" altLang="zh-CN"/>
              <a:t>Yang, Yiming, and Jan O. Pedersen. "A comparative study on feature selection in text categorization." </a:t>
            </a:r>
            <a:r>
              <a:rPr lang="en-US" altLang="zh-CN" i="1"/>
              <a:t>ICML</a:t>
            </a:r>
            <a:r>
              <a:rPr lang="en-US" altLang="zh-CN"/>
              <a:t>. Vol. 97. 1997.</a:t>
            </a:r>
            <a:endParaRPr lang="en-US" altLang="zh-CN" dirty="0"/>
          </a:p>
        </p:txBody>
      </p:sp>
    </p:spTree>
    <p:extLst>
      <p:ext uri="{BB962C8B-B14F-4D97-AF65-F5344CB8AC3E}">
        <p14:creationId xmlns:p14="http://schemas.microsoft.com/office/powerpoint/2010/main" val="489313771"/>
      </p:ext>
    </p:extLst>
  </p:cSld>
  <p:clrMapOvr>
    <a:masterClrMapping/>
  </p:clrMapOvr>
  <mc:AlternateContent xmlns:mc="http://schemas.openxmlformats.org/markup-compatibility/2006" xmlns:p14="http://schemas.microsoft.com/office/powerpoint/2010/main">
    <mc:Choice Requires="p14">
      <p:transition spd="med" p14:dur="700" advTm="52508">
        <p:fade/>
      </p:transition>
    </mc:Choice>
    <mc:Fallback xmlns="">
      <p:transition spd="med" advTm="52508">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案例分析：特征选择方法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54</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𝜒</m:t>
                        </m:r>
                      </m:e>
                      <m:sup>
                        <m:r>
                          <a:rPr lang="en-US" altLang="zh-CN" i="1">
                            <a:latin typeface="Cambria Math" panose="02040503050406030204" pitchFamily="18" charset="0"/>
                            <a:ea typeface="Cambria Math" panose="02040503050406030204" pitchFamily="18" charset="0"/>
                          </a:rPr>
                          <m:t>2</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统计（</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CHI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衡量</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之间独立性的缺乏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同时出现的文件数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出现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不出现的文件数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不出现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出现的文件数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都不出现的文件数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：总的文件数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buFont typeface="Wingdings" panose="05000000000000000000" pitchFamily="2" charset="2"/>
                  <a:buChar char="p"/>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测量特征好坏的两种方法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19302E9C-4641-499E-908B-5995ED47B116}"/>
                  </a:ext>
                </a:extLst>
              </p:cNvPr>
              <p:cNvSpPr txBox="1">
                <a:spLocks noRot="1" noChangeAspect="1" noMove="1" noResize="1" noEditPoints="1" noAdjustHandles="1" noChangeArrowheads="1" noChangeShapeType="1" noTextEdit="1"/>
              </p:cNvSpPr>
              <p:nvPr/>
            </p:nvSpPr>
            <p:spPr>
              <a:xfrm>
                <a:off x="502443" y="1319430"/>
                <a:ext cx="8137922" cy="4522077"/>
              </a:xfrm>
              <a:prstGeom prst="rect">
                <a:avLst/>
              </a:prstGeom>
              <a:blipFill>
                <a:blip r:embed="rId4"/>
                <a:stretch>
                  <a:fillRect l="-449" t="-5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0D944F-1DAE-445D-B93D-9AD1286160EA}"/>
                  </a:ext>
                </a:extLst>
              </p:cNvPr>
              <p:cNvSpPr txBox="1"/>
              <p:nvPr/>
            </p:nvSpPr>
            <p:spPr>
              <a:xfrm>
                <a:off x="1155719" y="2141732"/>
                <a:ext cx="6831368" cy="704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𝜒</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𝐴𝐷</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𝐶𝐵</m:t>
                          </m:r>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den>
                      </m:f>
                    </m:oMath>
                  </m:oMathPara>
                </a14:m>
                <a:endParaRPr lang="zh-CN" altLang="zh-CN"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950D944F-1DAE-445D-B93D-9AD1286160EA}"/>
                  </a:ext>
                </a:extLst>
              </p:cNvPr>
              <p:cNvSpPr txBox="1">
                <a:spLocks noRot="1" noChangeAspect="1" noMove="1" noResize="1" noEditPoints="1" noAdjustHandles="1" noChangeArrowheads="1" noChangeShapeType="1" noTextEdit="1"/>
              </p:cNvSpPr>
              <p:nvPr/>
            </p:nvSpPr>
            <p:spPr>
              <a:xfrm>
                <a:off x="1155719" y="2141732"/>
                <a:ext cx="6831368" cy="7043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5112F2F-95E9-4611-9021-84D9F74E806C}"/>
                  </a:ext>
                </a:extLst>
              </p:cNvPr>
              <p:cNvSpPr txBox="1"/>
              <p:nvPr/>
            </p:nvSpPr>
            <p:spPr>
              <a:xfrm>
                <a:off x="1287263" y="5196588"/>
                <a:ext cx="3105151" cy="8443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𝐼</m:t>
                          </m:r>
                        </m:e>
                        <m:sub>
                          <m:r>
                            <m:rPr>
                              <m:nor/>
                            </m:rPr>
                            <a:rPr lang="en-US" altLang="zh-CN">
                              <a:latin typeface="Cambria Math" panose="02040503050406030204" pitchFamily="18" charset="0"/>
                              <a:ea typeface="Cambria Math" panose="02040503050406030204" pitchFamily="18" charset="0"/>
                            </a:rPr>
                            <m:t>avg</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𝑚</m:t>
                          </m:r>
                        </m:sup>
                        <m:e>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e>
                          </m:d>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𝜒</m:t>
                              </m:r>
                            </m:e>
                            <m:sup>
                              <m:r>
                                <a:rPr lang="en-US" altLang="zh-CN" b="0" i="1" smtClean="0">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e>
                      </m:nary>
                    </m:oMath>
                  </m:oMathPara>
                </a14:m>
                <a:endParaRPr lang="zh-CN" altLang="zh-CN"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B5112F2F-95E9-4611-9021-84D9F74E806C}"/>
                  </a:ext>
                </a:extLst>
              </p:cNvPr>
              <p:cNvSpPr txBox="1">
                <a:spLocks noRot="1" noChangeAspect="1" noMove="1" noResize="1" noEditPoints="1" noAdjustHandles="1" noChangeArrowheads="1" noChangeShapeType="1" noTextEdit="1"/>
              </p:cNvSpPr>
              <p:nvPr/>
            </p:nvSpPr>
            <p:spPr>
              <a:xfrm>
                <a:off x="1287263" y="5196588"/>
                <a:ext cx="3105151" cy="8443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418033B-40FC-461A-9254-556463543CA4}"/>
                  </a:ext>
                </a:extLst>
              </p:cNvPr>
              <p:cNvSpPr txBox="1"/>
              <p:nvPr/>
            </p:nvSpPr>
            <p:spPr>
              <a:xfrm>
                <a:off x="4751586" y="5361216"/>
                <a:ext cx="3105151" cy="515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𝐼</m:t>
                          </m:r>
                        </m:e>
                        <m:sub>
                          <m:r>
                            <m:rPr>
                              <m:nor/>
                            </m:rPr>
                            <a:rPr lang="en-US" altLang="zh-CN">
                              <a:latin typeface="Cambria Math" panose="02040503050406030204" pitchFamily="18" charset="0"/>
                              <a:ea typeface="Cambria Math" panose="02040503050406030204" pitchFamily="18" charset="0"/>
                            </a:rPr>
                            <m:t>max</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limUpp>
                        <m:limUppPr>
                          <m:ctrlPr>
                            <a:rPr lang="zh-CN" altLang="zh-CN" i="1">
                              <a:latin typeface="Cambria Math" panose="02040503050406030204" pitchFamily="18" charset="0"/>
                            </a:rPr>
                          </m:ctrlPr>
                        </m:limUppPr>
                        <m:e>
                          <m:limLow>
                            <m:limLowPr>
                              <m:ctrlPr>
                                <a:rPr lang="zh-CN" altLang="zh-CN" i="1">
                                  <a:latin typeface="Cambria Math" panose="02040503050406030204" pitchFamily="18" charset="0"/>
                                </a:rPr>
                              </m:ctrlPr>
                            </m:limLowPr>
                            <m:e>
                              <m:r>
                                <m:rPr>
                                  <m:sty m:val="p"/>
                                </m:rPr>
                                <a:rPr lang="en-US" altLang="zh-CN" i="0">
                                  <a:latin typeface="Cambria Math" panose="02040503050406030204" pitchFamily="18" charset="0"/>
                                  <a:ea typeface="Cambria Math" panose="02040503050406030204" pitchFamily="18" charset="0"/>
                                </a:rPr>
                                <m:t>max</m:t>
                              </m:r>
                            </m:e>
                            <m:lim>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lim>
                          </m:limLow>
                        </m:e>
                        <m:lim>
                          <m:r>
                            <a:rPr lang="en-US" altLang="zh-CN" i="1">
                              <a:latin typeface="Cambria Math" panose="02040503050406030204" pitchFamily="18" charset="0"/>
                              <a:ea typeface="Cambria Math" panose="02040503050406030204" pitchFamily="18" charset="0"/>
                            </a:rPr>
                            <m:t>𝑚</m:t>
                          </m:r>
                        </m:lim>
                      </m:limUpp>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𝜒</m:t>
                          </m:r>
                        </m:e>
                        <m:sup>
                          <m:r>
                            <a:rPr lang="en-US" altLang="zh-CN" b="0" i="1" smtClean="0">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oMath>
                  </m:oMathPara>
                </a14:m>
                <a:endParaRPr lang="zh-CN" altLang="zh-CN"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B418033B-40FC-461A-9254-556463543CA4}"/>
                  </a:ext>
                </a:extLst>
              </p:cNvPr>
              <p:cNvSpPr txBox="1">
                <a:spLocks noRot="1" noChangeAspect="1" noMove="1" noResize="1" noEditPoints="1" noAdjustHandles="1" noChangeArrowheads="1" noChangeShapeType="1" noTextEdit="1"/>
              </p:cNvSpPr>
              <p:nvPr/>
            </p:nvSpPr>
            <p:spPr>
              <a:xfrm>
                <a:off x="4751586" y="5361216"/>
                <a:ext cx="3105151" cy="515141"/>
              </a:xfrm>
              <a:prstGeom prst="rect">
                <a:avLst/>
              </a:prstGeom>
              <a:blipFill>
                <a:blip r:embed="rId7"/>
                <a:stretch>
                  <a:fillRect b="-2353"/>
                </a:stretch>
              </a:blipFill>
            </p:spPr>
            <p:txBody>
              <a:bodyPr/>
              <a:lstStyle/>
              <a:p>
                <a:r>
                  <a:rPr lang="zh-CN" altLang="en-US">
                    <a:noFill/>
                  </a:rPr>
                  <a:t> </a:t>
                </a:r>
              </a:p>
            </p:txBody>
          </p:sp>
        </mc:Fallback>
      </mc:AlternateContent>
      <p:sp>
        <p:nvSpPr>
          <p:cNvPr id="6" name="页脚占位符 2">
            <a:extLst>
              <a:ext uri="{FF2B5EF4-FFF2-40B4-BE49-F238E27FC236}">
                <a16:creationId xmlns:a16="http://schemas.microsoft.com/office/drawing/2014/main" id="{A2A5579D-F1D4-1677-B20E-8AC0850FD641}"/>
              </a:ext>
            </a:extLst>
          </p:cNvPr>
          <p:cNvSpPr>
            <a:spLocks noGrp="1"/>
          </p:cNvSpPr>
          <p:nvPr>
            <p:ph type="ftr" sz="quarter" idx="11"/>
          </p:nvPr>
        </p:nvSpPr>
        <p:spPr>
          <a:xfrm>
            <a:off x="502443" y="6240464"/>
            <a:ext cx="6297368" cy="401405"/>
          </a:xfrm>
        </p:spPr>
        <p:txBody>
          <a:bodyPr/>
          <a:lstStyle/>
          <a:p>
            <a:r>
              <a:rPr lang="en-US" altLang="zh-CN"/>
              <a:t>Yang, Yiming, and Jan O. Pedersen. "A comparative study on feature selection in text categorization." </a:t>
            </a:r>
            <a:r>
              <a:rPr lang="en-US" altLang="zh-CN" i="1"/>
              <a:t>ICML</a:t>
            </a:r>
            <a:r>
              <a:rPr lang="en-US" altLang="zh-CN"/>
              <a:t>. Vol. 97. 1997.</a:t>
            </a:r>
            <a:endParaRPr lang="en-US" altLang="zh-CN" dirty="0"/>
          </a:p>
        </p:txBody>
      </p:sp>
    </p:spTree>
    <p:extLst>
      <p:ext uri="{BB962C8B-B14F-4D97-AF65-F5344CB8AC3E}">
        <p14:creationId xmlns:p14="http://schemas.microsoft.com/office/powerpoint/2010/main" val="1627848944"/>
      </p:ext>
    </p:extLst>
  </p:cSld>
  <p:clrMapOvr>
    <a:masterClrMapping/>
  </p:clrMapOvr>
  <mc:AlternateContent xmlns:mc="http://schemas.openxmlformats.org/markup-compatibility/2006" xmlns:p14="http://schemas.microsoft.com/office/powerpoint/2010/main">
    <mc:Choice Requires="p14">
      <p:transition spd="med" p14:dur="700" advTm="52534">
        <p:fade/>
      </p:transition>
    </mc:Choice>
    <mc:Fallback xmlns="">
      <p:transition spd="med" advTm="52534">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案例分析：实际表现</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55</a:t>
            </a:fld>
            <a:endParaRPr lang="zh-CN" altLang="en-US" dirty="0"/>
          </a:p>
        </p:txBody>
      </p:sp>
      <p:sp>
        <p:nvSpPr>
          <p:cNvPr id="7" name="文本框 6">
            <a:extLst>
              <a:ext uri="{FF2B5EF4-FFF2-40B4-BE49-F238E27FC236}">
                <a16:creationId xmlns:a16="http://schemas.microsoft.com/office/drawing/2014/main" id="{950D944F-1DAE-445D-B93D-9AD1286160EA}"/>
              </a:ext>
            </a:extLst>
          </p:cNvPr>
          <p:cNvSpPr txBox="1"/>
          <p:nvPr/>
        </p:nvSpPr>
        <p:spPr>
          <a:xfrm>
            <a:off x="1424248" y="5748291"/>
            <a:ext cx="6504660" cy="338554"/>
          </a:xfrm>
          <a:prstGeom prst="rect">
            <a:avLst/>
          </a:prstGeom>
          <a:noFill/>
        </p:spPr>
        <p:txBody>
          <a:bodyPr wrap="square" rtlCol="0">
            <a:spAutoFit/>
          </a:bodyPr>
          <a:lstStyle/>
          <a:p>
            <a:pPr algn="ct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KNN</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Reuters</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数据集上的表现：</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9610</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个训练文档，</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3662</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个测试文档</a:t>
            </a:r>
          </a:p>
        </p:txBody>
      </p:sp>
      <p:pic>
        <p:nvPicPr>
          <p:cNvPr id="9" name="内容占位符 3">
            <a:extLst>
              <a:ext uri="{FF2B5EF4-FFF2-40B4-BE49-F238E27FC236}">
                <a16:creationId xmlns:a16="http://schemas.microsoft.com/office/drawing/2014/main" id="{CAEA67FA-6778-499B-8573-76FD1F45CC49}"/>
              </a:ext>
            </a:extLst>
          </p:cNvPr>
          <p:cNvPicPr>
            <a:picLocks noChangeAspect="1"/>
          </p:cNvPicPr>
          <p:nvPr/>
        </p:nvPicPr>
        <p:blipFill rotWithShape="1">
          <a:blip r:embed="rId2"/>
          <a:srcRect t="1735"/>
          <a:stretch/>
        </p:blipFill>
        <p:spPr>
          <a:xfrm>
            <a:off x="1355117" y="1093588"/>
            <a:ext cx="6433765" cy="4589814"/>
          </a:xfrm>
          <a:prstGeom prst="rect">
            <a:avLst/>
          </a:prstGeom>
        </p:spPr>
      </p:pic>
      <p:sp>
        <p:nvSpPr>
          <p:cNvPr id="5" name="页脚占位符 2">
            <a:extLst>
              <a:ext uri="{FF2B5EF4-FFF2-40B4-BE49-F238E27FC236}">
                <a16:creationId xmlns:a16="http://schemas.microsoft.com/office/drawing/2014/main" id="{02A3EB17-EC30-41A5-C5AE-C53809528CA0}"/>
              </a:ext>
            </a:extLst>
          </p:cNvPr>
          <p:cNvSpPr>
            <a:spLocks noGrp="1"/>
          </p:cNvSpPr>
          <p:nvPr>
            <p:ph type="ftr" sz="quarter" idx="11"/>
          </p:nvPr>
        </p:nvSpPr>
        <p:spPr>
          <a:xfrm>
            <a:off x="502443" y="6240464"/>
            <a:ext cx="6297368" cy="401405"/>
          </a:xfrm>
        </p:spPr>
        <p:txBody>
          <a:bodyPr/>
          <a:lstStyle/>
          <a:p>
            <a:r>
              <a:rPr lang="en-US" altLang="zh-CN"/>
              <a:t>Yang, Yiming, and Jan O. Pedersen. "A comparative study on feature selection in text categorization." </a:t>
            </a:r>
            <a:r>
              <a:rPr lang="en-US" altLang="zh-CN" i="1"/>
              <a:t>ICML</a:t>
            </a:r>
            <a:r>
              <a:rPr lang="en-US" altLang="zh-CN"/>
              <a:t>. Vol. 97. 1997.</a:t>
            </a:r>
            <a:endParaRPr lang="en-US" altLang="zh-CN" dirty="0"/>
          </a:p>
        </p:txBody>
      </p:sp>
    </p:spTree>
    <p:extLst>
      <p:ext uri="{BB962C8B-B14F-4D97-AF65-F5344CB8AC3E}">
        <p14:creationId xmlns:p14="http://schemas.microsoft.com/office/powerpoint/2010/main" val="198704620"/>
      </p:ext>
    </p:extLst>
  </p:cSld>
  <p:clrMapOvr>
    <a:masterClrMapping/>
  </p:clrMapOvr>
  <mc:AlternateContent xmlns:mc="http://schemas.openxmlformats.org/markup-compatibility/2006" xmlns:p14="http://schemas.microsoft.com/office/powerpoint/2010/main">
    <mc:Choice Requires="p14">
      <p:transition spd="med" p14:dur="700" advTm="79318">
        <p:fade/>
      </p:transition>
    </mc:Choice>
    <mc:Fallback xmlns="">
      <p:transition spd="med" advTm="79318">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案例分析：实际表现</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56</a:t>
            </a:fld>
            <a:endParaRPr lang="zh-CN" altLang="en-US" dirty="0"/>
          </a:p>
        </p:txBody>
      </p:sp>
      <p:sp>
        <p:nvSpPr>
          <p:cNvPr id="7" name="文本框 6">
            <a:extLst>
              <a:ext uri="{FF2B5EF4-FFF2-40B4-BE49-F238E27FC236}">
                <a16:creationId xmlns:a16="http://schemas.microsoft.com/office/drawing/2014/main" id="{950D944F-1DAE-445D-B93D-9AD1286160EA}"/>
              </a:ext>
            </a:extLst>
          </p:cNvPr>
          <p:cNvSpPr txBox="1"/>
          <p:nvPr/>
        </p:nvSpPr>
        <p:spPr>
          <a:xfrm>
            <a:off x="1269076" y="5754868"/>
            <a:ext cx="6811555" cy="338554"/>
          </a:xfrm>
          <a:prstGeom prst="rect">
            <a:avLst/>
          </a:prstGeom>
          <a:noFill/>
        </p:spPr>
        <p:txBody>
          <a:bodyPr wrap="square" rtlCol="0">
            <a:spAutoFit/>
          </a:bodyPr>
          <a:lstStyle/>
          <a:p>
            <a:pPr algn="ct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线性模型在</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Reuters</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数据集上的表现：</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9610</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个训练文档，</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3662</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个测试文档</a:t>
            </a:r>
          </a:p>
        </p:txBody>
      </p:sp>
      <p:pic>
        <p:nvPicPr>
          <p:cNvPr id="8" name="内容占位符 5">
            <a:extLst>
              <a:ext uri="{FF2B5EF4-FFF2-40B4-BE49-F238E27FC236}">
                <a16:creationId xmlns:a16="http://schemas.microsoft.com/office/drawing/2014/main" id="{671371E3-48BF-4FD5-8368-6D81EFB621AF}"/>
              </a:ext>
            </a:extLst>
          </p:cNvPr>
          <p:cNvPicPr>
            <a:picLocks noChangeAspect="1"/>
          </p:cNvPicPr>
          <p:nvPr/>
        </p:nvPicPr>
        <p:blipFill>
          <a:blip r:embed="rId2"/>
          <a:stretch>
            <a:fillRect/>
          </a:stretch>
        </p:blipFill>
        <p:spPr>
          <a:xfrm>
            <a:off x="1360783" y="1062416"/>
            <a:ext cx="6339305" cy="4627563"/>
          </a:xfrm>
          <a:prstGeom prst="rect">
            <a:avLst/>
          </a:prstGeom>
        </p:spPr>
      </p:pic>
      <p:sp>
        <p:nvSpPr>
          <p:cNvPr id="5" name="页脚占位符 2">
            <a:extLst>
              <a:ext uri="{FF2B5EF4-FFF2-40B4-BE49-F238E27FC236}">
                <a16:creationId xmlns:a16="http://schemas.microsoft.com/office/drawing/2014/main" id="{A7A48FEE-3545-E3DA-CD83-B09F29CA39F7}"/>
              </a:ext>
            </a:extLst>
          </p:cNvPr>
          <p:cNvSpPr>
            <a:spLocks noGrp="1"/>
          </p:cNvSpPr>
          <p:nvPr>
            <p:ph type="ftr" sz="quarter" idx="11"/>
          </p:nvPr>
        </p:nvSpPr>
        <p:spPr>
          <a:xfrm>
            <a:off x="502443" y="6240464"/>
            <a:ext cx="6297368" cy="401405"/>
          </a:xfrm>
        </p:spPr>
        <p:txBody>
          <a:bodyPr/>
          <a:lstStyle/>
          <a:p>
            <a:r>
              <a:rPr lang="en-US" altLang="zh-CN"/>
              <a:t>Yang, Yiming, and Jan O. Pedersen. "A comparative study on feature selection in text categorization." </a:t>
            </a:r>
            <a:r>
              <a:rPr lang="en-US" altLang="zh-CN" i="1"/>
              <a:t>ICML</a:t>
            </a:r>
            <a:r>
              <a:rPr lang="en-US" altLang="zh-CN"/>
              <a:t>. Vol. 97. 1997.</a:t>
            </a:r>
            <a:endParaRPr lang="en-US" altLang="zh-CN" dirty="0"/>
          </a:p>
        </p:txBody>
      </p:sp>
    </p:spTree>
    <p:extLst>
      <p:ext uri="{BB962C8B-B14F-4D97-AF65-F5344CB8AC3E}">
        <p14:creationId xmlns:p14="http://schemas.microsoft.com/office/powerpoint/2010/main" val="3564115729"/>
      </p:ext>
    </p:extLst>
  </p:cSld>
  <p:clrMapOvr>
    <a:masterClrMapping/>
  </p:clrMapOvr>
  <mc:AlternateContent xmlns:mc="http://schemas.openxmlformats.org/markup-compatibility/2006" xmlns:p14="http://schemas.microsoft.com/office/powerpoint/2010/main">
    <mc:Choice Requires="p14">
      <p:transition spd="med" p14:dur="700" advTm="53750">
        <p:fade/>
      </p:transition>
    </mc:Choice>
    <mc:Fallback xmlns="">
      <p:transition spd="med" advTm="5375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1D0FAAA-00CD-4A03-88A3-2D3F7F56339F}"/>
              </a:ext>
            </a:extLst>
          </p:cNvPr>
          <p:cNvSpPr>
            <a:spLocks noGrp="1"/>
          </p:cNvSpPr>
          <p:nvPr>
            <p:ph type="sldNum" sz="quarter" idx="12"/>
          </p:nvPr>
        </p:nvSpPr>
        <p:spPr/>
        <p:txBody>
          <a:bodyPr/>
          <a:lstStyle/>
          <a:p>
            <a:fld id="{5DD3DB80-B894-403A-B48E-6FDC1A72010E}" type="slidenum">
              <a:rPr lang="zh-CN" altLang="en-US" smtClean="0"/>
              <a:t>57</a:t>
            </a:fld>
            <a:endParaRPr lang="zh-CN" altLang="en-US" dirty="0"/>
          </a:p>
        </p:txBody>
      </p:sp>
      <p:sp>
        <p:nvSpPr>
          <p:cNvPr id="4" name="标题 3">
            <a:extLst>
              <a:ext uri="{FF2B5EF4-FFF2-40B4-BE49-F238E27FC236}">
                <a16:creationId xmlns:a16="http://schemas.microsoft.com/office/drawing/2014/main" id="{A4E9610B-8264-40AD-A400-5F78F626AB74}"/>
              </a:ext>
            </a:extLst>
          </p:cNvPr>
          <p:cNvSpPr>
            <a:spLocks noGrp="1"/>
          </p:cNvSpPr>
          <p:nvPr>
            <p:ph type="title"/>
          </p:nvPr>
        </p:nvSpPr>
        <p:spPr/>
        <p:txBody>
          <a:bodyPr/>
          <a:lstStyle/>
          <a:p>
            <a:r>
              <a:rPr lang="zh-CN" altLang="en-US" dirty="0"/>
              <a:t>总结学习理论和模型选择</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8C58C31F-E56A-4E16-8D1E-70E438C654C8}"/>
                  </a:ext>
                </a:extLst>
              </p:cNvPr>
              <p:cNvSpPr>
                <a:spLocks noGrp="1"/>
              </p:cNvSpPr>
              <p:nvPr>
                <p:ph sz="quarter" idx="13"/>
              </p:nvPr>
            </p:nvSpPr>
            <p:spPr>
              <a:xfrm>
                <a:off x="502444" y="1266668"/>
                <a:ext cx="8137922" cy="4973795"/>
              </a:xfrm>
            </p:spPr>
            <p:txBody>
              <a:bodyPr>
                <a:normAutofit lnSpcReduction="10000"/>
              </a:bodyPr>
              <a:lstStyle/>
              <a:p>
                <a:r>
                  <a:rPr lang="zh-CN" altLang="en-US" sz="2000" dirty="0"/>
                  <a:t>有监督机器学习一般的流程</a:t>
                </a:r>
                <a:endParaRPr lang="en-US" altLang="zh-CN" sz="2000" dirty="0"/>
              </a:p>
              <a:p>
                <a:pPr marL="685800" lvl="1" indent="-342900">
                  <a:buFont typeface="+mj-lt"/>
                  <a:buAutoNum type="arabicPeriod"/>
                </a:pPr>
                <a:r>
                  <a:rPr lang="zh-CN" altLang="en-US" sz="1800" dirty="0"/>
                  <a:t>从数据分布</a:t>
                </a:r>
                <a14:m>
                  <m:oMath xmlns:m="http://schemas.openxmlformats.org/officeDocument/2006/math">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oMath>
                </a14:m>
                <a:r>
                  <a:rPr lang="zh-CN" altLang="en-US" sz="1800" dirty="0"/>
                  <a:t>采样获得有限训练数据集</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𝐷</m:t>
                        </m:r>
                      </m:e>
                      <m:sub>
                        <m:r>
                          <m:rPr>
                            <m:sty m:val="p"/>
                          </m:rPr>
                          <a:rPr lang="en-US" altLang="zh-CN" sz="1800" b="0" i="0" dirty="0" smtClean="0">
                            <a:latin typeface="Cambria Math" panose="02040503050406030204" pitchFamily="18" charset="0"/>
                          </a:rPr>
                          <m:t>train</m:t>
                        </m:r>
                      </m:sub>
                    </m:sSub>
                  </m:oMath>
                </a14:m>
                <a:endParaRPr lang="en-US" altLang="zh-CN" sz="1800" dirty="0"/>
              </a:p>
              <a:p>
                <a:pPr marL="685800" lvl="1" indent="-342900">
                  <a:buFont typeface="+mj-lt"/>
                  <a:buAutoNum type="arabicPeriod"/>
                </a:pPr>
                <a:r>
                  <a:rPr lang="zh-CN" altLang="en-US" sz="1800" dirty="0"/>
                  <a:t>在</a:t>
                </a:r>
                <a14:m>
                  <m:oMath xmlns:m="http://schemas.openxmlformats.org/officeDocument/2006/math">
                    <m:r>
                      <a:rPr lang="en-US" altLang="zh-CN" sz="1800" i="1" dirty="0" smtClean="0">
                        <a:latin typeface="Cambria Math" panose="02040503050406030204" pitchFamily="18" charset="0"/>
                      </a:rPr>
                      <m:t>𝐷</m:t>
                    </m:r>
                  </m:oMath>
                </a14:m>
                <a:r>
                  <a:rPr lang="zh-CN" altLang="en-US" sz="1800" dirty="0"/>
                  <a:t>上训练模型</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𝑥</m:t>
                    </m:r>
                    <m:r>
                      <a:rPr lang="en-US" altLang="zh-CN" sz="1800" i="1" dirty="0" smtClean="0">
                        <a:latin typeface="Cambria Math" panose="02040503050406030204" pitchFamily="18" charset="0"/>
                      </a:rPr>
                      <m:t>)</m:t>
                    </m:r>
                  </m:oMath>
                </a14:m>
                <a:r>
                  <a:rPr lang="zh-CN" altLang="en-US" sz="1800" dirty="0"/>
                  <a:t>用于预测</a:t>
                </a:r>
                <a14:m>
                  <m:oMath xmlns:m="http://schemas.openxmlformats.org/officeDocument/2006/math">
                    <m:r>
                      <a:rPr lang="en-US" altLang="zh-CN" sz="1800" i="1" dirty="0" smtClean="0">
                        <a:latin typeface="Cambria Math" panose="02040503050406030204" pitchFamily="18" charset="0"/>
                      </a:rPr>
                      <m:t>𝑦</m:t>
                    </m:r>
                  </m:oMath>
                </a14:m>
                <a:endParaRPr lang="en-US" altLang="zh-CN" sz="1800" dirty="0"/>
              </a:p>
              <a:p>
                <a:pPr marL="685800" lvl="1" indent="-342900">
                  <a:buFont typeface="+mj-lt"/>
                  <a:buAutoNum type="arabicPeriod"/>
                </a:pPr>
                <a:r>
                  <a:rPr lang="zh-CN" altLang="en-US" sz="1800" dirty="0"/>
                  <a:t>在相同数据分布</a:t>
                </a:r>
                <a14:m>
                  <m:oMath xmlns:m="http://schemas.openxmlformats.org/officeDocument/2006/math">
                    <m:r>
                      <a:rPr lang="en-US" altLang="zh-CN" sz="1800" i="1">
                        <a:latin typeface="Cambria Math" panose="02040503050406030204" pitchFamily="18" charset="0"/>
                      </a:rPr>
                      <m:t>𝑝</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oMath>
                </a14:m>
                <a:r>
                  <a:rPr lang="zh-CN" altLang="en-US" sz="1800" dirty="0"/>
                  <a:t>新采样的数据集</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𝐷</m:t>
                        </m:r>
                      </m:e>
                      <m:sub>
                        <m:r>
                          <m:rPr>
                            <m:sty m:val="p"/>
                          </m:rPr>
                          <a:rPr lang="en-US" altLang="zh-CN" sz="1800" i="1" dirty="0" smtClean="0">
                            <a:latin typeface="Cambria Math" panose="02040503050406030204" pitchFamily="18" charset="0"/>
                          </a:rPr>
                          <m:t>test</m:t>
                        </m:r>
                      </m:sub>
                    </m:sSub>
                    <m:r>
                      <a:rPr lang="zh-CN" altLang="en-US" sz="1800" i="1" dirty="0" smtClean="0">
                        <a:latin typeface="Cambria Math" panose="02040503050406030204" pitchFamily="18" charset="0"/>
                      </a:rPr>
                      <m:t>上</m:t>
                    </m:r>
                  </m:oMath>
                </a14:m>
                <a:r>
                  <a:rPr lang="zh-CN" altLang="en-US" sz="1800" dirty="0"/>
                  <a:t>验证模型的精度</a:t>
                </a:r>
                <a:endParaRPr lang="en-US" altLang="zh-CN" sz="1800" dirty="0"/>
              </a:p>
              <a:p>
                <a:endParaRPr lang="en-US" altLang="zh-CN" sz="2000" dirty="0"/>
              </a:p>
              <a:p>
                <a:r>
                  <a:rPr lang="zh-CN" altLang="en-US" sz="2000" dirty="0"/>
                  <a:t>学习理论</a:t>
                </a:r>
                <a:endParaRPr lang="en-US" altLang="zh-CN" sz="2000" dirty="0"/>
              </a:p>
              <a:p>
                <a:pPr lvl="1"/>
                <a:r>
                  <a:rPr lang="zh-CN" altLang="en-US" sz="1800" dirty="0"/>
                  <a:t>可学性：基于多项式大小的样本量，𝐿 能从假设空间</a:t>
                </a:r>
                <a:r>
                  <a:rPr lang="en-US" altLang="zh-CN" sz="1800" dirty="0" err="1"/>
                  <a:t>ℋ</a:t>
                </a:r>
                <a:r>
                  <a:rPr lang="zh-CN" altLang="en-US" sz="1800" dirty="0"/>
                  <a:t>中</a:t>
                </a:r>
                <a:r>
                  <a:rPr lang="en-US" altLang="zh-CN" sz="1800" dirty="0"/>
                  <a:t>PAC</a:t>
                </a:r>
                <a:r>
                  <a:rPr lang="zh-CN" altLang="en-US" sz="1800" dirty="0"/>
                  <a:t>辨识概念类𝐶 ，则称概念类𝐶是</a:t>
                </a:r>
                <a:r>
                  <a:rPr lang="en-US" altLang="zh-CN" sz="1800" dirty="0"/>
                  <a:t>PAC</a:t>
                </a:r>
                <a:r>
                  <a:rPr lang="zh-CN" altLang="en-US" sz="1800" dirty="0"/>
                  <a:t>可学的</a:t>
                </a:r>
                <a:endParaRPr lang="en-US" altLang="zh-CN" sz="1800" dirty="0"/>
              </a:p>
              <a:p>
                <a:pPr lvl="1"/>
                <a:r>
                  <a:rPr lang="zh-CN" altLang="en-US" sz="1800" dirty="0"/>
                  <a:t>在有限训练数据上看到的模型精度和在无限测试数据上得到的精度的期望之间的差距</a:t>
                </a:r>
                <a:endParaRPr lang="en-US" altLang="zh-CN" sz="1800" dirty="0"/>
              </a:p>
              <a:p>
                <a:pPr lvl="1"/>
                <a:r>
                  <a:rPr lang="zh-CN" altLang="en-US" sz="1800" dirty="0"/>
                  <a:t>差距越小，模型训练约值得信赖</a:t>
                </a:r>
                <a:endParaRPr lang="en-US" altLang="zh-CN" sz="1800" dirty="0"/>
              </a:p>
              <a:p>
                <a:pPr lvl="1"/>
                <a:r>
                  <a:rPr lang="zh-CN" altLang="en-US" sz="1800" dirty="0"/>
                  <a:t>该差距和模型的精度可能存在</a:t>
                </a:r>
                <a:r>
                  <a:rPr lang="en-US" altLang="zh-CN" sz="1800" dirty="0"/>
                  <a:t>tradeoff</a:t>
                </a:r>
              </a:p>
              <a:p>
                <a:endParaRPr lang="en-US" altLang="zh-CN" sz="2000" dirty="0"/>
              </a:p>
              <a:p>
                <a:r>
                  <a:rPr lang="zh-CN" altLang="en-US" sz="2000" dirty="0"/>
                  <a:t>学习理论指导模型选择和实验过程</a:t>
                </a:r>
                <a:endParaRPr lang="en-US" altLang="zh-CN" sz="2000" dirty="0"/>
              </a:p>
              <a:p>
                <a:pPr lvl="1"/>
                <a:r>
                  <a:rPr lang="zh-CN" altLang="en-US" sz="1800" dirty="0"/>
                  <a:t>偏差</a:t>
                </a:r>
                <a:r>
                  <a:rPr lang="en-US" altLang="zh-CN" sz="1800" dirty="0"/>
                  <a:t>-</a:t>
                </a:r>
                <a:r>
                  <a:rPr lang="zh-CN" altLang="en-US" sz="1800" dirty="0"/>
                  <a:t>方差的平衡</a:t>
                </a:r>
                <a:endParaRPr lang="en-US" altLang="zh-CN" sz="1800" dirty="0"/>
              </a:p>
              <a:p>
                <a:pPr lvl="1"/>
                <a:r>
                  <a:rPr lang="zh-CN" altLang="en-US" sz="1800" dirty="0"/>
                  <a:t>交叉验证</a:t>
                </a:r>
                <a:endParaRPr lang="en-US" altLang="zh-CN" sz="1800" dirty="0"/>
              </a:p>
              <a:p>
                <a:pPr lvl="1"/>
                <a:r>
                  <a:rPr lang="zh-CN" altLang="en-US" sz="1800" dirty="0"/>
                  <a:t>特征选择</a:t>
                </a:r>
              </a:p>
            </p:txBody>
          </p:sp>
        </mc:Choice>
        <mc:Fallback xmlns="">
          <p:sp>
            <p:nvSpPr>
              <p:cNvPr id="5" name="内容占位符 4">
                <a:extLst>
                  <a:ext uri="{FF2B5EF4-FFF2-40B4-BE49-F238E27FC236}">
                    <a16:creationId xmlns:a16="http://schemas.microsoft.com/office/drawing/2014/main" id="{8C58C31F-E56A-4E16-8D1E-70E438C654C8}"/>
                  </a:ext>
                </a:extLst>
              </p:cNvPr>
              <p:cNvSpPr>
                <a:spLocks noGrp="1" noRot="1" noChangeAspect="1" noMove="1" noResize="1" noEditPoints="1" noAdjustHandles="1" noChangeArrowheads="1" noChangeShapeType="1" noTextEdit="1"/>
              </p:cNvSpPr>
              <p:nvPr>
                <p:ph sz="quarter" idx="13"/>
              </p:nvPr>
            </p:nvSpPr>
            <p:spPr>
              <a:xfrm>
                <a:off x="502444" y="1266668"/>
                <a:ext cx="8137922" cy="4973795"/>
              </a:xfrm>
              <a:blipFill>
                <a:blip r:embed="rId2"/>
                <a:stretch>
                  <a:fillRect l="-623" t="-1781" r="-3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939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Tree>
    <p:extLst>
      <p:ext uri="{BB962C8B-B14F-4D97-AF65-F5344CB8AC3E}">
        <p14:creationId xmlns:p14="http://schemas.microsoft.com/office/powerpoint/2010/main" val="977682057"/>
      </p:ext>
    </p:extLst>
  </p:cSld>
  <p:clrMapOvr>
    <a:masterClrMapping/>
  </p:clrMapOvr>
  <mc:AlternateContent xmlns:mc="http://schemas.openxmlformats.org/markup-compatibility/2006" xmlns:p14="http://schemas.microsoft.com/office/powerpoint/2010/main">
    <mc:Choice Requires="p14">
      <p:transition spd="med" p14:dur="700" advTm="3938">
        <p:fade/>
      </p:transition>
    </mc:Choice>
    <mc:Fallback xmlns="">
      <p:transition spd="med" advTm="393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学习理论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296027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学习问题的复杂性取决于：</a:t>
            </a:r>
          </a:p>
          <a:p>
            <a:pPr lvl="1">
              <a:lnSpc>
                <a:spcPct val="150000"/>
              </a:lnSpc>
            </a:pP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假设空间</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的大小或表达性</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目标概念必须近似的</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准确性</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学习器一定产生成功假设的</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可能性</a:t>
            </a:r>
          </a:p>
          <a:p>
            <a:pPr lvl="1">
              <a:lnSpc>
                <a:spcPct val="150000"/>
              </a:lnSpc>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训练样本</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的方式，例如随机训练或向</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oracle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查询</a:t>
            </a:r>
          </a:p>
        </p:txBody>
      </p:sp>
      <p:pic>
        <p:nvPicPr>
          <p:cNvPr id="5" name="图片 4">
            <a:extLst>
              <a:ext uri="{FF2B5EF4-FFF2-40B4-BE49-F238E27FC236}">
                <a16:creationId xmlns:a16="http://schemas.microsoft.com/office/drawing/2014/main" id="{7D19DF53-616C-4625-808F-5469EEAFD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713" y="4178900"/>
            <a:ext cx="4962574" cy="865707"/>
          </a:xfrm>
          <a:prstGeom prst="rect">
            <a:avLst/>
          </a:prstGeom>
        </p:spPr>
      </p:pic>
      <p:sp>
        <p:nvSpPr>
          <p:cNvPr id="7" name="文本框 6">
            <a:extLst>
              <a:ext uri="{FF2B5EF4-FFF2-40B4-BE49-F238E27FC236}">
                <a16:creationId xmlns:a16="http://schemas.microsoft.com/office/drawing/2014/main" id="{949271C7-085E-4E5D-BF72-4673BEEBC5DC}"/>
              </a:ext>
            </a:extLst>
          </p:cNvPr>
          <p:cNvSpPr txBox="1"/>
          <p:nvPr/>
        </p:nvSpPr>
        <p:spPr>
          <a:xfrm>
            <a:off x="2339766" y="5512266"/>
            <a:ext cx="655436"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误差</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8" name="直接箭头连接符 7">
            <a:extLst>
              <a:ext uri="{FF2B5EF4-FFF2-40B4-BE49-F238E27FC236}">
                <a16:creationId xmlns:a16="http://schemas.microsoft.com/office/drawing/2014/main" id="{6A8E27E2-AEF5-49A2-A385-A39243ABFB2D}"/>
              </a:ext>
            </a:extLst>
          </p:cNvPr>
          <p:cNvCxnSpPr>
            <a:stCxn id="7" idx="0"/>
          </p:cNvCxnSpPr>
          <p:nvPr/>
        </p:nvCxnSpPr>
        <p:spPr>
          <a:xfrm flipV="1">
            <a:off x="2667484" y="5038468"/>
            <a:ext cx="3208" cy="4737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接箭头连接符 9">
            <a:extLst>
              <a:ext uri="{FF2B5EF4-FFF2-40B4-BE49-F238E27FC236}">
                <a16:creationId xmlns:a16="http://schemas.microsoft.com/office/drawing/2014/main" id="{CEFB057D-374A-4BF9-9699-64D69AF1BE6F}"/>
              </a:ext>
            </a:extLst>
          </p:cNvPr>
          <p:cNvCxnSpPr>
            <a:cxnSpLocks/>
            <a:stCxn id="18" idx="0"/>
          </p:cNvCxnSpPr>
          <p:nvPr/>
        </p:nvCxnSpPr>
        <p:spPr>
          <a:xfrm flipV="1">
            <a:off x="4461595" y="5136007"/>
            <a:ext cx="0" cy="3762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直接箭头连接符 11">
            <a:extLst>
              <a:ext uri="{FF2B5EF4-FFF2-40B4-BE49-F238E27FC236}">
                <a16:creationId xmlns:a16="http://schemas.microsoft.com/office/drawing/2014/main" id="{1E2E6E1B-A48F-496E-988D-4DE484176E51}"/>
              </a:ext>
            </a:extLst>
          </p:cNvPr>
          <p:cNvCxnSpPr>
            <a:cxnSpLocks/>
            <a:stCxn id="19" idx="0"/>
          </p:cNvCxnSpPr>
          <p:nvPr/>
        </p:nvCxnSpPr>
        <p:spPr>
          <a:xfrm flipV="1">
            <a:off x="5603478" y="4950928"/>
            <a:ext cx="0" cy="5613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接箭头连接符 14">
            <a:extLst>
              <a:ext uri="{FF2B5EF4-FFF2-40B4-BE49-F238E27FC236}">
                <a16:creationId xmlns:a16="http://schemas.microsoft.com/office/drawing/2014/main" id="{C5F7DBD7-D749-49A6-8B67-13DDDF918F4A}"/>
              </a:ext>
            </a:extLst>
          </p:cNvPr>
          <p:cNvCxnSpPr>
            <a:cxnSpLocks/>
            <a:stCxn id="20" idx="0"/>
          </p:cNvCxnSpPr>
          <p:nvPr/>
        </p:nvCxnSpPr>
        <p:spPr>
          <a:xfrm flipV="1">
            <a:off x="6664921" y="5120887"/>
            <a:ext cx="0" cy="3920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文本框 17">
            <a:extLst>
              <a:ext uri="{FF2B5EF4-FFF2-40B4-BE49-F238E27FC236}">
                <a16:creationId xmlns:a16="http://schemas.microsoft.com/office/drawing/2014/main" id="{6B9A4263-4F10-4A0F-989F-5BFADAA2E1B9}"/>
              </a:ext>
            </a:extLst>
          </p:cNvPr>
          <p:cNvSpPr txBox="1"/>
          <p:nvPr/>
        </p:nvSpPr>
        <p:spPr>
          <a:xfrm>
            <a:off x="4091774" y="5512266"/>
            <a:ext cx="739641" cy="646331"/>
          </a:xfrm>
          <a:prstGeom prst="rect">
            <a:avLst/>
          </a:prstGeom>
          <a:noFill/>
        </p:spPr>
        <p:txBody>
          <a:bodyPr wrap="square" rtlCol="0">
            <a:spAutoFit/>
          </a:bodyPr>
          <a:lstStyle/>
          <a:p>
            <a:pPr algn="ct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训练样本</a:t>
            </a:r>
            <a:endParaRPr 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框 18">
            <a:extLst>
              <a:ext uri="{FF2B5EF4-FFF2-40B4-BE49-F238E27FC236}">
                <a16:creationId xmlns:a16="http://schemas.microsoft.com/office/drawing/2014/main" id="{4E48E3C5-AD53-432E-BB76-8A84AADF8B93}"/>
              </a:ext>
            </a:extLst>
          </p:cNvPr>
          <p:cNvSpPr txBox="1"/>
          <p:nvPr/>
        </p:nvSpPr>
        <p:spPr>
          <a:xfrm>
            <a:off x="5231480" y="5512266"/>
            <a:ext cx="743996" cy="646331"/>
          </a:xfrm>
          <a:prstGeom prst="rect">
            <a:avLst/>
          </a:prstGeom>
          <a:noFill/>
        </p:spPr>
        <p:txBody>
          <a:bodyPr wrap="square" rtlCol="0">
            <a:spAutoFit/>
          </a:bodyPr>
          <a:lstStyle/>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a:t>
            </a:r>
          </a:p>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空间</a:t>
            </a:r>
          </a:p>
        </p:txBody>
      </p:sp>
      <p:sp>
        <p:nvSpPr>
          <p:cNvPr id="20" name="文本框 19">
            <a:extLst>
              <a:ext uri="{FF2B5EF4-FFF2-40B4-BE49-F238E27FC236}">
                <a16:creationId xmlns:a16="http://schemas.microsoft.com/office/drawing/2014/main" id="{ABD2A680-257C-42A9-8B45-5CDF5F6D1C95}"/>
              </a:ext>
            </a:extLst>
          </p:cNvPr>
          <p:cNvSpPr txBox="1"/>
          <p:nvPr/>
        </p:nvSpPr>
        <p:spPr>
          <a:xfrm>
            <a:off x="6219363" y="5512945"/>
            <a:ext cx="891116" cy="646331"/>
          </a:xfrm>
          <a:prstGeom prst="rect">
            <a:avLst/>
          </a:prstGeom>
          <a:noFill/>
        </p:spPr>
        <p:txBody>
          <a:bodyPr wrap="square" rtlCol="0">
            <a:spAutoFit/>
          </a:bodyPr>
          <a:lstStyle/>
          <a:p>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正确的概率</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698531598"/>
      </p:ext>
    </p:extLst>
  </p:cSld>
  <p:clrMapOvr>
    <a:masterClrMapping/>
  </p:clrMapOvr>
  <mc:AlternateContent xmlns:mc="http://schemas.openxmlformats.org/markup-compatibility/2006" xmlns:p14="http://schemas.microsoft.com/office/powerpoint/2010/main">
    <mc:Choice Requires="p14">
      <p:transition spd="med" p14:dur="700" advTm="81894">
        <p:fade/>
      </p:transition>
    </mc:Choice>
    <mc:Fallback xmlns="">
      <p:transition spd="med" advTm="81894">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5">
            <a:extLst>
              <a:ext uri="{FF2B5EF4-FFF2-40B4-BE49-F238E27FC236}">
                <a16:creationId xmlns:a16="http://schemas.microsoft.com/office/drawing/2014/main" id="{7DEAA5AB-F358-4B6B-8FCA-23CFD9DA22C5}"/>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假设空间</a:t>
            </a:r>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ERM</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边界</a:t>
            </a:r>
          </a:p>
        </p:txBody>
      </p:sp>
    </p:spTree>
    <p:extLst>
      <p:ext uri="{BB962C8B-B14F-4D97-AF65-F5344CB8AC3E}">
        <p14:creationId xmlns:p14="http://schemas.microsoft.com/office/powerpoint/2010/main" val="4035985465"/>
      </p:ext>
    </p:extLst>
  </p:cSld>
  <p:clrMapOvr>
    <a:masterClrMapping/>
  </p:clrMapOvr>
  <mc:AlternateContent xmlns:mc="http://schemas.openxmlformats.org/markup-compatibility/2006" xmlns:p14="http://schemas.microsoft.com/office/powerpoint/2010/main">
    <mc:Choice Requires="p14">
      <p:transition spd="med" p14:dur="700" advTm="10866">
        <p:fade/>
      </p:transition>
    </mc:Choice>
    <mc:Fallback xmlns="">
      <p:transition spd="med" advTm="1086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机器学习过程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8</a:t>
            </a:fld>
            <a:endParaRPr lang="zh-CN" altLang="en-US" dirty="0"/>
          </a:p>
        </p:txBody>
      </p:sp>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2686052" y="4186164"/>
            <a:ext cx="3771897" cy="227903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选择了“好的”超参数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lnSpc>
                <a:spcPct val="150000"/>
              </a:lnSpc>
              <a:buFont typeface="+mj-lt"/>
              <a:buAutoNum type="arabicPeriod"/>
            </a:pP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对整个训练数据训练模型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indent="-4572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用测试数据对模型进行测试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51" name="组合 50">
            <a:extLst>
              <a:ext uri="{FF2B5EF4-FFF2-40B4-BE49-F238E27FC236}">
                <a16:creationId xmlns:a16="http://schemas.microsoft.com/office/drawing/2014/main" id="{1F870661-A81B-4BE8-0C47-5BBF0B211E20}"/>
              </a:ext>
            </a:extLst>
          </p:cNvPr>
          <p:cNvGrpSpPr/>
          <p:nvPr/>
        </p:nvGrpSpPr>
        <p:grpSpPr>
          <a:xfrm>
            <a:off x="842032" y="1467912"/>
            <a:ext cx="7817331" cy="2279040"/>
            <a:chOff x="422087" y="2052090"/>
            <a:chExt cx="8555066" cy="2510349"/>
          </a:xfrm>
        </p:grpSpPr>
        <p:sp>
          <p:nvSpPr>
            <p:cNvPr id="52" name="圆角矩形 3">
              <a:extLst>
                <a:ext uri="{FF2B5EF4-FFF2-40B4-BE49-F238E27FC236}">
                  <a16:creationId xmlns:a16="http://schemas.microsoft.com/office/drawing/2014/main" id="{2BA4E699-2144-06E2-CB16-ABC5CD42D7C9}"/>
                </a:ext>
              </a:extLst>
            </p:cNvPr>
            <p:cNvSpPr/>
            <p:nvPr/>
          </p:nvSpPr>
          <p:spPr>
            <a:xfrm>
              <a:off x="4244974" y="2052093"/>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53" name="圆角矩形 4">
              <a:extLst>
                <a:ext uri="{FF2B5EF4-FFF2-40B4-BE49-F238E27FC236}">
                  <a16:creationId xmlns:a16="http://schemas.microsoft.com/office/drawing/2014/main" id="{12F5CF8B-67EF-993F-DDB1-74FAB1A27118}"/>
                </a:ext>
              </a:extLst>
            </p:cNvPr>
            <p:cNvSpPr/>
            <p:nvPr/>
          </p:nvSpPr>
          <p:spPr>
            <a:xfrm>
              <a:off x="2197387" y="2052090"/>
              <a:ext cx="1580548" cy="2510349"/>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规范化</a:t>
              </a:r>
            </a:p>
          </p:txBody>
        </p:sp>
        <p:sp>
          <p:nvSpPr>
            <p:cNvPr id="54" name="圆角矩形 5">
              <a:extLst>
                <a:ext uri="{FF2B5EF4-FFF2-40B4-BE49-F238E27FC236}">
                  <a16:creationId xmlns:a16="http://schemas.microsoft.com/office/drawing/2014/main" id="{96561382-926F-C93B-56C0-9B63A13BED18}"/>
                </a:ext>
              </a:extLst>
            </p:cNvPr>
            <p:cNvSpPr/>
            <p:nvPr/>
          </p:nvSpPr>
          <p:spPr>
            <a:xfrm>
              <a:off x="6023784" y="2077285"/>
              <a:ext cx="1220047" cy="8706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a:ea typeface="阿里巴巴普惠体 R" panose="00020600040101010101" pitchFamily="18" charset="-122"/>
                </a:rPr>
                <a:t>模型</a:t>
              </a:r>
              <a:endParaRPr lang="en-US" sz="2000" dirty="0" err="1">
                <a:ea typeface="阿里巴巴普惠体 R" panose="00020600040101010101" pitchFamily="18" charset="-122"/>
              </a:endParaRPr>
            </a:p>
          </p:txBody>
        </p:sp>
        <p:sp>
          <p:nvSpPr>
            <p:cNvPr id="55" name="圆角矩形 6">
              <a:extLst>
                <a:ext uri="{FF2B5EF4-FFF2-40B4-BE49-F238E27FC236}">
                  <a16:creationId xmlns:a16="http://schemas.microsoft.com/office/drawing/2014/main" id="{49D5ECB2-F44B-EF06-CE9D-16271449FC10}"/>
                </a:ext>
              </a:extLst>
            </p:cNvPr>
            <p:cNvSpPr/>
            <p:nvPr/>
          </p:nvSpPr>
          <p:spPr>
            <a:xfrm>
              <a:off x="7402264" y="2863326"/>
              <a:ext cx="1574889" cy="8706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dirty="0">
                  <a:ea typeface="阿里巴巴普惠体 R" panose="00020600040101010101" pitchFamily="18" charset="-122"/>
                </a:rPr>
                <a:t>评估</a:t>
              </a:r>
            </a:p>
          </p:txBody>
        </p:sp>
        <p:cxnSp>
          <p:nvCxnSpPr>
            <p:cNvPr id="56" name="直接箭头连接符 55">
              <a:extLst>
                <a:ext uri="{FF2B5EF4-FFF2-40B4-BE49-F238E27FC236}">
                  <a16:creationId xmlns:a16="http://schemas.microsoft.com/office/drawing/2014/main" id="{A7283DA4-B746-D06D-DEA4-A2F0F733695B}"/>
                </a:ext>
              </a:extLst>
            </p:cNvPr>
            <p:cNvCxnSpPr/>
            <p:nvPr/>
          </p:nvCxnSpPr>
          <p:spPr>
            <a:xfrm>
              <a:off x="5555158" y="2512600"/>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圆角矩形 16">
              <a:extLst>
                <a:ext uri="{FF2B5EF4-FFF2-40B4-BE49-F238E27FC236}">
                  <a16:creationId xmlns:a16="http://schemas.microsoft.com/office/drawing/2014/main" id="{EC105762-8974-6D43-011D-C829D38F4308}"/>
                </a:ext>
              </a:extLst>
            </p:cNvPr>
            <p:cNvSpPr/>
            <p:nvPr/>
          </p:nvSpPr>
          <p:spPr>
            <a:xfrm>
              <a:off x="4244974" y="3666616"/>
              <a:ext cx="1310184" cy="89582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测试</a:t>
              </a:r>
            </a:p>
            <a:p>
              <a:pPr algn="ctr"/>
              <a:r>
                <a:rPr lang="en-US" sz="2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cxnSp>
          <p:nvCxnSpPr>
            <p:cNvPr id="58" name="肘形连接符 18">
              <a:extLst>
                <a:ext uri="{FF2B5EF4-FFF2-40B4-BE49-F238E27FC236}">
                  <a16:creationId xmlns:a16="http://schemas.microsoft.com/office/drawing/2014/main" id="{429E1260-3DAB-D01C-004A-4D774FD3A736}"/>
                </a:ext>
              </a:extLst>
            </p:cNvPr>
            <p:cNvCxnSpPr>
              <a:stCxn id="57" idx="3"/>
              <a:endCxn id="55" idx="2"/>
            </p:cNvCxnSpPr>
            <p:nvPr/>
          </p:nvCxnSpPr>
          <p:spPr>
            <a:xfrm flipV="1">
              <a:off x="5555158" y="3733957"/>
              <a:ext cx="2634551" cy="38057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F004EE6A-8A7E-7FF0-ACAD-C9DCDF0FC916}"/>
                </a:ext>
              </a:extLst>
            </p:cNvPr>
            <p:cNvCxnSpPr/>
            <p:nvPr/>
          </p:nvCxnSpPr>
          <p:spPr>
            <a:xfrm>
              <a:off x="3777935"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25">
              <a:extLst>
                <a:ext uri="{FF2B5EF4-FFF2-40B4-BE49-F238E27FC236}">
                  <a16:creationId xmlns:a16="http://schemas.microsoft.com/office/drawing/2014/main" id="{D82653D5-D2F3-E2B0-5309-2C65E5F4B4A8}"/>
                </a:ext>
              </a:extLst>
            </p:cNvPr>
            <p:cNvCxnSpPr>
              <a:stCxn id="54" idx="3"/>
              <a:endCxn id="55" idx="0"/>
            </p:cNvCxnSpPr>
            <p:nvPr/>
          </p:nvCxnSpPr>
          <p:spPr>
            <a:xfrm>
              <a:off x="7243831" y="2512601"/>
              <a:ext cx="945878" cy="350725"/>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EBBCCEC-E719-7906-AB7D-07FE67531CD0}"/>
                </a:ext>
              </a:extLst>
            </p:cNvPr>
            <p:cNvCxnSpPr/>
            <p:nvPr/>
          </p:nvCxnSpPr>
          <p:spPr>
            <a:xfrm>
              <a:off x="3777935"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圆角矩形 32">
              <a:extLst>
                <a:ext uri="{FF2B5EF4-FFF2-40B4-BE49-F238E27FC236}">
                  <a16:creationId xmlns:a16="http://schemas.microsoft.com/office/drawing/2014/main" id="{7E97D5F2-F5A6-F870-C97A-BCE35EC95E88}"/>
                </a:ext>
              </a:extLst>
            </p:cNvPr>
            <p:cNvSpPr/>
            <p:nvPr/>
          </p:nvSpPr>
          <p:spPr>
            <a:xfrm>
              <a:off x="422087" y="2052093"/>
              <a:ext cx="1310184" cy="116240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sp>
          <p:nvSpPr>
            <p:cNvPr id="63" name="圆角矩形 33">
              <a:extLst>
                <a:ext uri="{FF2B5EF4-FFF2-40B4-BE49-F238E27FC236}">
                  <a16:creationId xmlns:a16="http://schemas.microsoft.com/office/drawing/2014/main" id="{C018A5F3-EAC6-525B-B96A-8C4984CDA136}"/>
                </a:ext>
              </a:extLst>
            </p:cNvPr>
            <p:cNvSpPr/>
            <p:nvPr/>
          </p:nvSpPr>
          <p:spPr>
            <a:xfrm>
              <a:off x="422087" y="3357350"/>
              <a:ext cx="1310184" cy="120088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a typeface="阿里巴巴普惠体 R" panose="00020600040101010101" pitchFamily="18" charset="-122"/>
                </a:rPr>
                <a:t>原始</a:t>
              </a:r>
            </a:p>
            <a:p>
              <a:pPr algn="ctr"/>
              <a:r>
                <a:rPr lang="en-US" sz="2000" dirty="0">
                  <a:ea typeface="阿里巴巴普惠体 R" panose="00020600040101010101" pitchFamily="18" charset="-122"/>
                </a:rPr>
                <a:t>数据</a:t>
              </a:r>
            </a:p>
          </p:txBody>
        </p:sp>
        <p:cxnSp>
          <p:nvCxnSpPr>
            <p:cNvPr id="64" name="直接箭头连接符 63">
              <a:extLst>
                <a:ext uri="{FF2B5EF4-FFF2-40B4-BE49-F238E27FC236}">
                  <a16:creationId xmlns:a16="http://schemas.microsoft.com/office/drawing/2014/main" id="{FAC3D77F-7D5D-5498-87D8-C4FB223E38F1}"/>
                </a:ext>
              </a:extLst>
            </p:cNvPr>
            <p:cNvCxnSpPr/>
            <p:nvPr/>
          </p:nvCxnSpPr>
          <p:spPr>
            <a:xfrm>
              <a:off x="1730348" y="2500003"/>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1BD46B8-1BD5-AA6C-F039-8CBA7D19D837}"/>
                </a:ext>
              </a:extLst>
            </p:cNvPr>
            <p:cNvCxnSpPr/>
            <p:nvPr/>
          </p:nvCxnSpPr>
          <p:spPr>
            <a:xfrm>
              <a:off x="1730348" y="4114526"/>
              <a:ext cx="465452"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6306761"/>
      </p:ext>
    </p:extLst>
  </p:cSld>
  <p:clrMapOvr>
    <a:masterClrMapping/>
  </p:clrMapOvr>
  <mc:AlternateContent xmlns:mc="http://schemas.openxmlformats.org/markup-compatibility/2006" xmlns:p14="http://schemas.microsoft.com/office/powerpoint/2010/main">
    <mc:Choice Requires="p14">
      <p:transition spd="med" p14:dur="700" advTm="114540">
        <p:fade/>
      </p:transition>
    </mc:Choice>
    <mc:Fallback xmlns="">
      <p:transition spd="med" advTm="11454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泛化能力</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9</a:t>
            </a:fld>
            <a:endParaRPr lang="zh-CN" altLang="en-US" dirty="0"/>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B9AA9342-1E17-4D3D-9A27-2C5FC7BC27D7}"/>
                  </a:ext>
                </a:extLst>
              </p:cNvPr>
              <p:cNvSpPr txBox="1">
                <a:spLocks/>
              </p:cNvSpPr>
              <p:nvPr/>
            </p:nvSpPr>
            <p:spPr>
              <a:xfrm>
                <a:off x="681738" y="1371563"/>
                <a:ext cx="7501665" cy="50752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泛化能力指的是</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模型对未观测数据的预测能力</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可以通过</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泛化误差</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来评估，定义如下：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𝑅</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𝑓</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𝔼</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𝑌</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𝑋</m:t>
                                  </m:r>
                                </m:e>
                              </m:d>
                            </m:e>
                          </m:d>
                        </m:e>
                      </m:d>
                      <m:r>
                        <a:rPr lang="en-US" altLang="zh-CN" i="1">
                          <a:latin typeface="Cambria Math" panose="02040503050406030204" pitchFamily="18" charset="0"/>
                          <a:ea typeface="Cambria Math" panose="02040503050406030204" pitchFamily="18" charset="0"/>
                        </a:rPr>
                        <m:t>=</m:t>
                      </m:r>
                      <m:nary>
                        <m:naryPr>
                          <m:limLoc m:val="subSup"/>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sub>
                        <m:sup/>
                        <m:e>
                          <m:r>
                            <a:rPr lang="en-US" altLang="zh-CN" i="1">
                              <a:latin typeface="Cambria Math" panose="02040503050406030204" pitchFamily="18" charset="0"/>
                              <a:ea typeface="Cambria Math" panose="02040503050406030204" pitchFamily="18" charset="0"/>
                            </a:rPr>
                            <m:t>ℒ</m:t>
                          </m:r>
                        </m:e>
                      </m:nary>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e>
                      </m:d>
                      <m:r>
                        <a:rPr lang="en-US" altLang="zh-CN" i="1">
                          <a:latin typeface="Cambria Math" panose="02040503050406030204" pitchFamily="18" charset="0"/>
                          <a:ea typeface="Cambria Math" panose="02040503050406030204" pitchFamily="18" charset="0"/>
                        </a:rPr>
                        <m:t>𝑝</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e>
                      </m:d>
                      <m:r>
                        <a:rPr lang="en-US" altLang="zh-CN" i="1">
                          <a:latin typeface="Cambria Math" panose="02040503050406030204" pitchFamily="18" charset="0"/>
                          <a:ea typeface="Cambria Math" panose="02040503050406030204" pitchFamily="18" charset="0"/>
                        </a:rPr>
                        <m:t>𝑑𝑥𝑑𝑦</m:t>
                      </m:r>
                    </m:oMath>
                  </m:oMathPara>
                </a14:m>
                <a:endParaRPr lang="en-US" altLang="zh-CN" dirty="0">
                  <a:latin typeface="Cambria Math" panose="02040503050406030204" pitchFamily="18" charset="0"/>
                  <a:ea typeface="Cambria Math" panose="02040503050406030204" pitchFamily="18" charset="0"/>
                </a:endParaRPr>
              </a:p>
              <a:p>
                <a:pPr lvl="1">
                  <a:lnSpc>
                    <a:spcPct val="150000"/>
                  </a:lnSpc>
                </a:pPr>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𝑝</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𝑥</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𝑦</m:t>
                    </m:r>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是潜在的（</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可能是未知的</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）联合数据分布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在训练数据集上对泛化能力的经验估计是：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5000"/>
                  </a:lnSpc>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𝑅</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𝑁</m:t>
                          </m:r>
                        </m:den>
                      </m:f>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𝑁</m:t>
                          </m:r>
                        </m:sup>
                        <m:e>
                          <m:r>
                            <a:rPr lang="en-US" altLang="zh-CN" i="1">
                              <a:latin typeface="Cambria Math" panose="02040503050406030204" pitchFamily="18" charset="0"/>
                              <a:ea typeface="Cambria Math" panose="02040503050406030204" pitchFamily="18" charset="0"/>
                            </a:rPr>
                            <m:t>ℒ</m:t>
                          </m:r>
                        </m:e>
                      </m:nary>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oMath>
                  </m:oMathPara>
                </a14:m>
                <a:endParaRPr lang="en-US" altLang="zh-CN" dirty="0">
                  <a:latin typeface="Cambria Math" panose="02040503050406030204" pitchFamily="18" charset="0"/>
                  <a:ea typeface="Cambria Math" panose="02040503050406030204" pitchFamily="18" charset="0"/>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B9AA9342-1E17-4D3D-9A27-2C5FC7BC27D7}"/>
                  </a:ext>
                </a:extLst>
              </p:cNvPr>
              <p:cNvSpPr txBox="1">
                <a:spLocks noRot="1" noChangeAspect="1" noMove="1" noResize="1" noEditPoints="1" noAdjustHandles="1" noChangeArrowheads="1" noChangeShapeType="1" noTextEdit="1"/>
              </p:cNvSpPr>
              <p:nvPr/>
            </p:nvSpPr>
            <p:spPr>
              <a:xfrm>
                <a:off x="681738" y="1371563"/>
                <a:ext cx="7501665" cy="5075282"/>
              </a:xfrm>
              <a:prstGeom prst="rect">
                <a:avLst/>
              </a:prstGeom>
              <a:blipFill>
                <a:blip r:embed="rId5"/>
                <a:stretch>
                  <a:fillRect l="-4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4763752"/>
      </p:ext>
    </p:extLst>
  </p:cSld>
  <p:clrMapOvr>
    <a:masterClrMapping/>
  </p:clrMapOvr>
  <mc:AlternateContent xmlns:mc="http://schemas.openxmlformats.org/markup-compatibility/2006" xmlns:p14="http://schemas.microsoft.com/office/powerpoint/2010/main">
    <mc:Choice Requires="p14">
      <p:transition spd="med" p14:dur="700" advTm="145009">
        <p:fade/>
      </p:transition>
    </mc:Choice>
    <mc:Fallback xmlns="">
      <p:transition spd="med" advTm="145009">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1.xml><?xml version="1.0" encoding="utf-8"?>
<p:tagLst xmlns:a="http://schemas.openxmlformats.org/drawingml/2006/main" xmlns:r="http://schemas.openxmlformats.org/officeDocument/2006/relationships" xmlns:p="http://schemas.openxmlformats.org/presentationml/2006/main">
  <p:tag name="TIMING" val="|60.1"/>
</p:tagLst>
</file>

<file path=ppt/tags/tag12.xml><?xml version="1.0" encoding="utf-8"?>
<p:tagLst xmlns:a="http://schemas.openxmlformats.org/drawingml/2006/main" xmlns:r="http://schemas.openxmlformats.org/officeDocument/2006/relationships" xmlns:p="http://schemas.openxmlformats.org/presentationml/2006/main">
  <p:tag name="TIMING" val="|37.3|129.8"/>
</p:tagLst>
</file>

<file path=ppt/tags/tag13.xml><?xml version="1.0" encoding="utf-8"?>
<p:tagLst xmlns:a="http://schemas.openxmlformats.org/drawingml/2006/main" xmlns:r="http://schemas.openxmlformats.org/officeDocument/2006/relationships" xmlns:p="http://schemas.openxmlformats.org/presentationml/2006/main">
  <p:tag name="TIMING" val="|43.4|15.3"/>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8.xml><?xml version="1.0" encoding="utf-8"?>
<p:tagLst xmlns:a="http://schemas.openxmlformats.org/drawingml/2006/main" xmlns:r="http://schemas.openxmlformats.org/officeDocument/2006/relationships" xmlns:p="http://schemas.openxmlformats.org/presentationml/2006/main">
  <p:tag name="TIMING" val="|49"/>
</p:tagLst>
</file>

<file path=ppt/tags/tag19.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2.xml><?xml version="1.0" encoding="utf-8"?>
<p:tagLst xmlns:a="http://schemas.openxmlformats.org/drawingml/2006/main" xmlns:r="http://schemas.openxmlformats.org/officeDocument/2006/relationships" xmlns:p="http://schemas.openxmlformats.org/presentationml/2006/main">
  <p:tag name="TIMING" val="|13.3|14.4"/>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IMING" val="|125.7"/>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8.xml><?xml version="1.0" encoding="utf-8"?>
<p:tagLst xmlns:a="http://schemas.openxmlformats.org/drawingml/2006/main" xmlns:r="http://schemas.openxmlformats.org/officeDocument/2006/relationships" xmlns:p="http://schemas.openxmlformats.org/presentationml/2006/main">
  <p:tag name="TIMING" val="|11.1|27.9"/>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12859</TotalTime>
  <Words>3495</Words>
  <Application>Microsoft Office PowerPoint</Application>
  <PresentationFormat>全屏显示(4:3)</PresentationFormat>
  <Paragraphs>581</Paragraphs>
  <Slides>58</Slides>
  <Notes>45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7" baseType="lpstr">
      <vt:lpstr>Alibaba PuHuiTi</vt:lpstr>
      <vt:lpstr>阿里巴巴普惠体 B</vt:lpstr>
      <vt:lpstr>阿里巴巴普惠体 R</vt:lpstr>
      <vt:lpstr>Microsoft YaHei</vt:lpstr>
      <vt:lpstr>Arial</vt:lpstr>
      <vt:lpstr>Cambria Math</vt:lpstr>
      <vt:lpstr>Wingdings</vt:lpstr>
      <vt:lpstr>主题5</vt:lpstr>
      <vt:lpstr>think-cell Slide</vt:lpstr>
      <vt:lpstr>PowerPoint 演示文稿</vt:lpstr>
      <vt:lpstr>PowerPoint 演示文稿</vt:lpstr>
      <vt:lpstr>学习理论</vt:lpstr>
      <vt:lpstr>PAC可学（Probably Approximately Correct Learnable)</vt:lpstr>
      <vt:lpstr>学习理论</vt:lpstr>
      <vt:lpstr>学习理论</vt:lpstr>
      <vt:lpstr>PowerPoint 演示文稿</vt:lpstr>
      <vt:lpstr>机器学习过程</vt:lpstr>
      <vt:lpstr>泛化能力</vt:lpstr>
      <vt:lpstr>泛化误差</vt:lpstr>
      <vt:lpstr>引理： Hoeffding不等式</vt:lpstr>
      <vt:lpstr>泛化误差约束定理证明</vt:lpstr>
      <vt:lpstr>泛化误差约束定理证明</vt:lpstr>
      <vt:lpstr>对无限假设空间</vt:lpstr>
      <vt:lpstr>量化实数</vt:lpstr>
      <vt:lpstr>样本复杂度</vt:lpstr>
      <vt:lpstr>样本复杂度的例子</vt:lpstr>
      <vt:lpstr>样本复杂度的例子</vt:lpstr>
      <vt:lpstr>工业界训练机器学习模型</vt:lpstr>
      <vt:lpstr>PowerPoint 演示文稿</vt:lpstr>
      <vt:lpstr>打散（Shattering）</vt:lpstr>
      <vt:lpstr>VC维</vt:lpstr>
      <vt:lpstr>VC维示例</vt:lpstr>
      <vt:lpstr>VC维示例</vt:lpstr>
      <vt:lpstr>VC维示例</vt:lpstr>
      <vt:lpstr>VC维示例</vt:lpstr>
      <vt:lpstr>使用VC求得样本复杂度的上界</vt:lpstr>
      <vt:lpstr>一些VC维的例子</vt:lpstr>
      <vt:lpstr>一些VC维的例子</vt:lpstr>
      <vt:lpstr>一些VC维的例子</vt:lpstr>
      <vt:lpstr>模型选择</vt:lpstr>
      <vt:lpstr>正则化</vt:lpstr>
      <vt:lpstr>PowerPoint 演示文稿</vt:lpstr>
      <vt:lpstr>偏差-方差分解</vt:lpstr>
      <vt:lpstr>偏差-方差分解</vt:lpstr>
      <vt:lpstr>偏差-方差插图</vt:lpstr>
      <vt:lpstr>偏差-方差插图</vt:lpstr>
      <vt:lpstr>偏差-方差分解</vt:lpstr>
      <vt:lpstr>PowerPoint 演示文稿</vt:lpstr>
      <vt:lpstr>交叉验证</vt:lpstr>
      <vt:lpstr>交叉验证</vt:lpstr>
      <vt:lpstr>机器学习过程</vt:lpstr>
      <vt:lpstr>PowerPoint 演示文稿</vt:lpstr>
      <vt:lpstr>数据表示</vt:lpstr>
      <vt:lpstr>计算机视觉中的特征</vt:lpstr>
      <vt:lpstr>文本分类中的特征</vt:lpstr>
      <vt:lpstr>特征选择</vt:lpstr>
      <vt:lpstr>正则化的特征选择作用</vt:lpstr>
      <vt:lpstr>特征选择方法</vt:lpstr>
      <vt:lpstr>案例分析：特征选择方法学习</vt:lpstr>
      <vt:lpstr>案例分析：特征选择方法</vt:lpstr>
      <vt:lpstr>案例分析：特征选择方法</vt:lpstr>
      <vt:lpstr>案例分析：特征选择方法</vt:lpstr>
      <vt:lpstr>案例分析：特征选择方法</vt:lpstr>
      <vt:lpstr>案例分析：实际表现</vt:lpstr>
      <vt:lpstr>案例分析：实际表现</vt:lpstr>
      <vt:lpstr>总结学习理论和模型选择</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CS420-W10</dc:title>
  <dc:creator>Weinan Zhang</dc:creator>
  <cp:lastModifiedBy>Hanye Zhao</cp:lastModifiedBy>
  <cp:revision>234</cp:revision>
  <cp:lastPrinted>2020-03-08T08:35:36Z</cp:lastPrinted>
  <dcterms:created xsi:type="dcterms:W3CDTF">2019-04-27T16:00:00Z</dcterms:created>
  <dcterms:modified xsi:type="dcterms:W3CDTF">2023-06-28T12:00:38Z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